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2" r:id="rId2"/>
    <p:sldId id="306" r:id="rId3"/>
    <p:sldId id="265" r:id="rId4"/>
    <p:sldId id="259" r:id="rId5"/>
    <p:sldId id="301" r:id="rId6"/>
    <p:sldId id="302" r:id="rId7"/>
    <p:sldId id="261" r:id="rId8"/>
    <p:sldId id="262" r:id="rId9"/>
    <p:sldId id="266" r:id="rId10"/>
    <p:sldId id="272" r:id="rId11"/>
    <p:sldId id="273" r:id="rId12"/>
    <p:sldId id="274" r:id="rId13"/>
    <p:sldId id="275" r:id="rId14"/>
    <p:sldId id="276" r:id="rId15"/>
    <p:sldId id="270" r:id="rId16"/>
    <p:sldId id="277" r:id="rId17"/>
    <p:sldId id="304" r:id="rId18"/>
    <p:sldId id="278" r:id="rId19"/>
    <p:sldId id="279" r:id="rId20"/>
    <p:sldId id="267" r:id="rId21"/>
    <p:sldId id="281" r:id="rId22"/>
    <p:sldId id="282" r:id="rId23"/>
    <p:sldId id="280" r:id="rId24"/>
    <p:sldId id="284" r:id="rId25"/>
    <p:sldId id="285" r:id="rId26"/>
    <p:sldId id="286" r:id="rId27"/>
    <p:sldId id="268" r:id="rId28"/>
    <p:sldId id="263" r:id="rId29"/>
    <p:sldId id="288" r:id="rId30"/>
    <p:sldId id="290" r:id="rId31"/>
    <p:sldId id="291" r:id="rId32"/>
    <p:sldId id="264" r:id="rId33"/>
    <p:sldId id="295" r:id="rId34"/>
    <p:sldId id="296" r:id="rId35"/>
    <p:sldId id="293" r:id="rId36"/>
    <p:sldId id="294" r:id="rId37"/>
    <p:sldId id="30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7E74"/>
    <a:srgbClr val="90B8D2"/>
    <a:srgbClr val="67BA5E"/>
    <a:srgbClr val="F0F0F0"/>
    <a:srgbClr val="EDEDED"/>
    <a:srgbClr val="F2E7A8"/>
    <a:srgbClr val="B03024"/>
    <a:srgbClr val="B4E5A2"/>
    <a:srgbClr val="83CBE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5593408642351372E-2"/>
          <c:y val="7.5853911112413103E-2"/>
          <c:w val="0.9096825707278815"/>
          <c:h val="0.7496886349111724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예상수익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7주차</c:v>
                </c:pt>
                <c:pt idx="1">
                  <c:v>6주차</c:v>
                </c:pt>
                <c:pt idx="2">
                  <c:v>5주차</c:v>
                </c:pt>
                <c:pt idx="3">
                  <c:v>4주차</c:v>
                </c:pt>
                <c:pt idx="4">
                  <c:v>3주차</c:v>
                </c:pt>
                <c:pt idx="5">
                  <c:v>2주차</c:v>
                </c:pt>
                <c:pt idx="6">
                  <c:v>1주차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0.03</c:v>
                </c:pt>
                <c:pt idx="1">
                  <c:v>0.05</c:v>
                </c:pt>
                <c:pt idx="2">
                  <c:v>1.24</c:v>
                </c:pt>
                <c:pt idx="3">
                  <c:v>3.83</c:v>
                </c:pt>
                <c:pt idx="4">
                  <c:v>5.7</c:v>
                </c:pt>
                <c:pt idx="5">
                  <c:v>6.15</c:v>
                </c:pt>
                <c:pt idx="6">
                  <c:v>28.2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ED-4D38-9FCB-C14E65944C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누적 다운로드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7주차</c:v>
                </c:pt>
                <c:pt idx="1">
                  <c:v>6주차</c:v>
                </c:pt>
                <c:pt idx="2">
                  <c:v>5주차</c:v>
                </c:pt>
                <c:pt idx="3">
                  <c:v>4주차</c:v>
                </c:pt>
                <c:pt idx="4">
                  <c:v>3주차</c:v>
                </c:pt>
                <c:pt idx="5">
                  <c:v>2주차</c:v>
                </c:pt>
                <c:pt idx="6">
                  <c:v>1주차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84</c:v>
                </c:pt>
                <c:pt idx="1">
                  <c:v>83</c:v>
                </c:pt>
                <c:pt idx="2">
                  <c:v>83</c:v>
                </c:pt>
                <c:pt idx="3">
                  <c:v>82</c:v>
                </c:pt>
                <c:pt idx="4">
                  <c:v>80</c:v>
                </c:pt>
                <c:pt idx="5">
                  <c:v>80</c:v>
                </c:pt>
                <c:pt idx="6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ED-4D38-9FCB-C14E65944C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WAU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7주차</c:v>
                </c:pt>
                <c:pt idx="1">
                  <c:v>6주차</c:v>
                </c:pt>
                <c:pt idx="2">
                  <c:v>5주차</c:v>
                </c:pt>
                <c:pt idx="3">
                  <c:v>4주차</c:v>
                </c:pt>
                <c:pt idx="4">
                  <c:v>3주차</c:v>
                </c:pt>
                <c:pt idx="5">
                  <c:v>2주차</c:v>
                </c:pt>
                <c:pt idx="6">
                  <c:v>1주차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46</c:v>
                </c:pt>
                <c:pt idx="1">
                  <c:v>36</c:v>
                </c:pt>
                <c:pt idx="2">
                  <c:v>31</c:v>
                </c:pt>
                <c:pt idx="3">
                  <c:v>22</c:v>
                </c:pt>
                <c:pt idx="4">
                  <c:v>37</c:v>
                </c:pt>
                <c:pt idx="5">
                  <c:v>90</c:v>
                </c:pt>
                <c:pt idx="6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ED-4D38-9FCB-C14E65944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884696704"/>
        <c:axId val="1884699584"/>
      </c:barChart>
      <c:catAx>
        <c:axId val="1884696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1884699584"/>
        <c:crosses val="autoZero"/>
        <c:auto val="1"/>
        <c:lblAlgn val="ctr"/>
        <c:lblOffset val="100"/>
        <c:noMultiLvlLbl val="0"/>
      </c:catAx>
      <c:valAx>
        <c:axId val="1884699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469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197338842406883"/>
          <c:y val="0.91560505795130731"/>
          <c:w val="0.29605322315186233"/>
          <c:h val="8.43949420486926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7330E-0864-4D17-AE82-1F915B4DFAD6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86A8-338D-446F-B9D9-B0AA4052E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1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F86A8-338D-446F-B9D9-B0AA4052EA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2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F86A8-338D-446F-B9D9-B0AA4052EA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5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1F45D-0E10-72AE-20E8-9EFAB5459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ACE25E-8273-A51B-C5B0-EC0E676EE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150065-15C1-5203-589E-63D26C93B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069ACC-8F5D-52BC-493D-15E955B9E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F86A8-338D-446F-B9D9-B0AA4052EA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50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2A530-DCC9-F82D-19A2-C519E8E9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2BCBCE-38BB-5BAB-3161-1EC90EA4D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A58C99-0B19-616D-8D02-81E845F08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E001EB-A161-345B-5372-7CD63C15A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F86A8-338D-446F-B9D9-B0AA4052EA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4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1069-3D6D-BA55-CAE4-2238FD9A0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A44A31-43A2-A613-5A39-1933F0379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B8F2D7-57C2-2D7F-16FA-B5EC2288F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A66BC2-F6E4-7E97-F85F-ED4CF4655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F86A8-338D-446F-B9D9-B0AA4052EA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10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10402-4932-9C89-EF1E-B1C30753D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FA03E2-19B6-B085-4D5D-F82966D87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B93F4C-1B17-6629-E943-0FF7D8F1E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EB7A3-AC58-57DB-EAD4-50A09B9A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F86A8-338D-446F-B9D9-B0AA4052EA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8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2A434-EB65-44AB-8544-A4F4F7881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CBD2C-AF63-DFAF-C4E3-E4EB9FC1F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8EEE01-6828-7D28-39B6-1315330CB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3F7175-EF25-A0CF-6BEA-1A11F7832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F86A8-338D-446F-B9D9-B0AA4052EA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2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48595-3606-AF05-BBD1-728725B7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AE70BC-1827-4645-0480-20B879594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162104-E3D7-EDCE-6A67-5C12EC30C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2B97A8-7C30-3DA7-6F00-A672E81E1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F86A8-338D-446F-B9D9-B0AA4052EA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927A4-058E-76F0-AE6C-D72505E4E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181ADC-EF1F-CE8B-A709-D3A1DF4D8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54F41F-4084-F1D0-858E-B1690BA6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C6307-3C0F-1C51-2FC8-D02DAC89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6E64A-F468-3165-0016-7899E36D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899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7C4F3-D38A-446A-3EC8-D4FDE116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70B22E-9C57-B839-E4E6-AC0516C71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9F4B2-6C58-32C5-7794-1705795E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ACB4C-E0E8-DE00-464F-463A3B404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445AA-329C-8BC2-9125-F8198A5C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7D91AE-6D22-D69F-247C-0FF64259C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43572E-0A64-C039-50E0-5281B5329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32D20D-66EB-C88C-EB3D-60DB163A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252CF-BD20-947A-8ED3-CE96063D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203CF-BDB3-8A19-50EF-CEC6CDB7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7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5A513-678B-B215-092D-74995FC3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645D6-ED2A-85EF-4BE7-C5EA909C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07832-95DC-E204-81E2-D30869E01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05999D-D773-9174-53F0-C9CAD3C1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D936C6-4B7F-9DB7-6E61-36E1CC87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8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16227-07F3-BC7B-63DE-B9B22E0A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D1FD3F-5D8C-B99F-FCF2-374C0418D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82F14-51AF-269F-58AC-8EE93226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C6DEA-36E2-2C77-5B36-C7C2A925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914891-E909-D38F-8EC1-C6217940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E2E34-D3C8-4AA8-4AF5-81120B16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B58E4-C08C-FB4F-F378-8A721C093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6112CF-12E4-1A71-2D9C-8444F6E7D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291E62-3447-B279-CBBF-A217D301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01DD4-06CD-6A82-D6E5-01EE348B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6F5CB-5E52-F361-7B6A-D2ADA434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5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9E051-0405-6490-251E-4210BD0B1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C45D7-ACC9-A141-2F0E-35561D45B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907735-164D-69DC-7542-C0404396A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C37365-8660-3C8F-BFD6-03629327D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3A94E-1B61-B2E6-F1F0-96267502B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E579A5-4CE3-7D31-7B25-E4678493F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42D7D5-9B7A-3916-C810-B7C77C05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F0868C-F274-10AC-38C7-D25D548E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5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BB30C-D73B-4DCF-E0C6-BC3A7A4C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E23B64-B4DE-1F6E-265E-E68B0DA7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C1AC60-1B5E-5D5D-2C48-DE3A4F1D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CAE4B6-B818-063F-94F8-75B229C8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7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24951D-4875-C5B6-D515-4A7BD9CE4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9D1201-8B52-FDC0-0C06-DF66CE09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8A883-5FA4-50DD-88C5-FC6ECEDC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78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9FB6F-B60A-12ED-C8DA-F61652EB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2345E-1B76-84A0-BFB4-2A51EE9CB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27BD49-8ADD-1AF4-DB2D-7674251A9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81DBB-C85F-DF16-1533-93096F61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838C78-EAAD-B2E5-A134-0BDF553F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62D7F2-F9CF-A020-D583-14C437A0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3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71EF1-649A-8363-989E-64D555E3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96E6E7-F723-F728-347C-D238069C1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AC6AD-0789-A67A-B8F9-60E86E42B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F0E966-03AD-4740-9176-7B4E0D6B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D09CAE-A8F7-7538-FFFF-12ECBC15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806178-73F7-96FA-5103-1A037256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28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F309F2-E9B3-200B-1A0B-07BE5899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63016C-92B9-9F7A-C0DF-AB0FD986F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26E5-E42C-32AB-3093-980F0A10F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B3F6EB-BB07-4B57-AEEB-4BE1314A714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5207F3-A8A3-B7D0-CE26-93E4F5A38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8A925-2949-ED2D-83E6-6183E70E3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DE7026-E9A5-4517-A9C9-6DC7A9282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5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6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8.wdp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12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5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12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BF3AB5-0116-654C-7F6A-AE3F42C4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8" b="52606"/>
          <a:stretch/>
        </p:blipFill>
        <p:spPr>
          <a:xfrm>
            <a:off x="0" y="0"/>
            <a:ext cx="12525998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23CFF63-71D5-4A2E-5273-103B714BC886}"/>
              </a:ext>
            </a:extLst>
          </p:cNvPr>
          <p:cNvGrpSpPr/>
          <p:nvPr/>
        </p:nvGrpSpPr>
        <p:grpSpPr>
          <a:xfrm>
            <a:off x="1027834" y="2599725"/>
            <a:ext cx="5303968" cy="1467782"/>
            <a:chOff x="74698" y="2510825"/>
            <a:chExt cx="5303968" cy="14677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BD637F-B2BF-F10B-DA0B-26004E34B857}"/>
                </a:ext>
              </a:extLst>
            </p:cNvPr>
            <p:cNvSpPr txBox="1"/>
            <p:nvPr/>
          </p:nvSpPr>
          <p:spPr>
            <a:xfrm>
              <a:off x="74698" y="2750012"/>
              <a:ext cx="53039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 err="1">
                  <a:ln w="12700">
                    <a:solidFill>
                      <a:srgbClr val="131834"/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잼러쉬</a:t>
              </a:r>
              <a:r>
                <a:rPr lang="ko-KR" altLang="en-US" sz="6000" b="1" dirty="0">
                  <a:ln w="12700">
                    <a:solidFill>
                      <a:srgbClr val="131834"/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성과발표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F0B1B3-9BA1-C11E-B68A-7174ABB8C373}"/>
                </a:ext>
              </a:extLst>
            </p:cNvPr>
            <p:cNvSpPr txBox="1"/>
            <p:nvPr/>
          </p:nvSpPr>
          <p:spPr>
            <a:xfrm>
              <a:off x="388380" y="3609275"/>
              <a:ext cx="207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Team : </a:t>
              </a:r>
              <a:r>
                <a:rPr lang="en-US" altLang="ko-KR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Fundegi</a:t>
              </a:r>
              <a:endPara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F57928-C7E2-1E56-2392-3BA134FCFA03}"/>
                </a:ext>
              </a:extLst>
            </p:cNvPr>
            <p:cNvSpPr txBox="1"/>
            <p:nvPr/>
          </p:nvSpPr>
          <p:spPr>
            <a:xfrm>
              <a:off x="3531629" y="2510825"/>
              <a:ext cx="15276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>
                      <a:alpha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3D </a:t>
              </a:r>
              <a:r>
                <a:rPr lang="ko-KR" altLang="en-US" sz="1800" dirty="0">
                  <a:solidFill>
                    <a:schemeClr val="bg1">
                      <a:alpha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프로그래밍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65E4F8E-D4DD-1309-0443-1A1CDFEA17F9}"/>
                </a:ext>
              </a:extLst>
            </p:cNvPr>
            <p:cNvSpPr/>
            <p:nvPr/>
          </p:nvSpPr>
          <p:spPr>
            <a:xfrm>
              <a:off x="432507" y="3578818"/>
              <a:ext cx="4588350" cy="736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3183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EE6B4F2-8503-BE87-7C0D-72D42D49F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35" y="1473572"/>
            <a:ext cx="3439002" cy="3439002"/>
          </a:xfrm>
          <a:prstGeom prst="rect">
            <a:avLst/>
          </a:prstGeom>
          <a:effectLst>
            <a:glow rad="63500">
              <a:srgbClr val="DA90DF">
                <a:alpha val="10000"/>
              </a:srgbClr>
            </a:glow>
            <a:reflection blurRad="6350" stA="52000" endA="300" endPos="3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45EF87-83C1-39E1-1D3B-990EDB590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6438" flipH="1">
            <a:off x="87835" y="20673"/>
            <a:ext cx="4577461" cy="13212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C4ED6C-FCE1-BE9E-04B3-2B4957FE2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6438" flipV="1">
            <a:off x="7779658" y="5725535"/>
            <a:ext cx="4577461" cy="132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06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서비스 기획 7단계] 단단한 서비스를 위한 기획 단계 | zero-base">
            <a:extLst>
              <a:ext uri="{FF2B5EF4-FFF2-40B4-BE49-F238E27FC236}">
                <a16:creationId xmlns:a16="http://schemas.microsoft.com/office/drawing/2014/main" id="{4A2AF1A4-0B3D-4FC9-631E-D50F5271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76" y="-70999"/>
            <a:ext cx="10722626" cy="71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8B836A-D4AB-B575-B104-A3FF200D1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3000">
                <a:schemeClr val="tx1">
                  <a:lumMod val="100000"/>
                </a:schemeClr>
              </a:gs>
              <a:gs pos="100000">
                <a:schemeClr val="tx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B03E39-6673-D1BE-34D7-903DBED6C78A}"/>
              </a:ext>
            </a:extLst>
          </p:cNvPr>
          <p:cNvSpPr/>
          <p:nvPr/>
        </p:nvSpPr>
        <p:spPr>
          <a:xfrm>
            <a:off x="127000" y="-2404878"/>
            <a:ext cx="3784600" cy="2616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95B64-A322-43F5-6724-52DBA72BAE1C}"/>
              </a:ext>
            </a:extLst>
          </p:cNvPr>
          <p:cNvSpPr txBox="1"/>
          <p:nvPr/>
        </p:nvSpPr>
        <p:spPr>
          <a:xfrm>
            <a:off x="635603" y="-1247971"/>
            <a:ext cx="240898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CC062-64EA-EAFD-BFBE-4D26A1BECE14}"/>
              </a:ext>
            </a:extLst>
          </p:cNvPr>
          <p:cNvSpPr txBox="1"/>
          <p:nvPr/>
        </p:nvSpPr>
        <p:spPr>
          <a:xfrm>
            <a:off x="1346602" y="-1247971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8C3886-AE91-50AC-1319-07E2685A251B}"/>
              </a:ext>
            </a:extLst>
          </p:cNvPr>
          <p:cNvSpPr/>
          <p:nvPr/>
        </p:nvSpPr>
        <p:spPr>
          <a:xfrm>
            <a:off x="127000" y="1214752"/>
            <a:ext cx="3784600" cy="55543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53CC7-669C-0157-44FF-6944B416EB63}"/>
              </a:ext>
            </a:extLst>
          </p:cNvPr>
          <p:cNvSpPr txBox="1"/>
          <p:nvPr/>
        </p:nvSpPr>
        <p:spPr>
          <a:xfrm>
            <a:off x="2057601" y="-9265040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ko-KR" altLang="en-US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7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A424D-057B-5919-6EAA-DC66E7823FF1}"/>
              </a:ext>
            </a:extLst>
          </p:cNvPr>
          <p:cNvSpPr txBox="1"/>
          <p:nvPr/>
        </p:nvSpPr>
        <p:spPr>
          <a:xfrm>
            <a:off x="127000" y="4320529"/>
            <a:ext cx="466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기초 시스템 기획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기초 시스템 기획 및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구성안 기획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12/06 ~ 12/15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안제철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강희승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버전 제작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컨펌이후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게임 프로토 타입 제작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12/16 ~ 12/31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박소빈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이지호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86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840FC-E943-BCC8-02F4-E0BFBBE0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개발 이미지 - Freepik에서 무료 다운로드">
            <a:extLst>
              <a:ext uri="{FF2B5EF4-FFF2-40B4-BE49-F238E27FC236}">
                <a16:creationId xmlns:a16="http://schemas.microsoft.com/office/drawing/2014/main" id="{12D37FFB-B3FC-0195-E9FE-AD723E856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54" y="-97245"/>
            <a:ext cx="10585894" cy="7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서비스 기획 7단계] 단단한 서비스를 위한 기획 단계 | zero-base">
            <a:extLst>
              <a:ext uri="{FF2B5EF4-FFF2-40B4-BE49-F238E27FC236}">
                <a16:creationId xmlns:a16="http://schemas.microsoft.com/office/drawing/2014/main" id="{0A75ADAF-3A55-B6D2-8D0F-934C1450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30676" y="-70999"/>
            <a:ext cx="10722626" cy="71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FF7C0A-63C9-27B5-BA05-B79BA623EF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3000">
                <a:schemeClr val="tx1">
                  <a:lumMod val="100000"/>
                </a:schemeClr>
              </a:gs>
              <a:gs pos="100000">
                <a:schemeClr val="tx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AC2DD2-EDAC-6502-4734-4CCBE1FDB9AE}"/>
              </a:ext>
            </a:extLst>
          </p:cNvPr>
          <p:cNvSpPr/>
          <p:nvPr/>
        </p:nvSpPr>
        <p:spPr>
          <a:xfrm>
            <a:off x="127000" y="-2404878"/>
            <a:ext cx="3784600" cy="2616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E4DC1-2FF4-C7A9-4D4F-9E9E9F7BA7AF}"/>
              </a:ext>
            </a:extLst>
          </p:cNvPr>
          <p:cNvSpPr txBox="1"/>
          <p:nvPr/>
        </p:nvSpPr>
        <p:spPr>
          <a:xfrm>
            <a:off x="635603" y="-173729"/>
            <a:ext cx="240898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13D37-F07D-ED54-D4F9-8A9D974FA85D}"/>
              </a:ext>
            </a:extLst>
          </p:cNvPr>
          <p:cNvSpPr txBox="1"/>
          <p:nvPr/>
        </p:nvSpPr>
        <p:spPr>
          <a:xfrm>
            <a:off x="1346602" y="-173729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7AC0DB-2361-F7CC-1702-6EE5275150A0}"/>
              </a:ext>
            </a:extLst>
          </p:cNvPr>
          <p:cNvSpPr/>
          <p:nvPr/>
        </p:nvSpPr>
        <p:spPr>
          <a:xfrm>
            <a:off x="127000" y="1016000"/>
            <a:ext cx="3784600" cy="57530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2F23C-129A-31A5-B73B-CA35D31AA897}"/>
              </a:ext>
            </a:extLst>
          </p:cNvPr>
          <p:cNvSpPr txBox="1"/>
          <p:nvPr/>
        </p:nvSpPr>
        <p:spPr>
          <a:xfrm>
            <a:off x="2057601" y="-9265040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ko-KR" altLang="en-US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7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CC4B5-A430-CAE8-B6EB-E101F15580F1}"/>
              </a:ext>
            </a:extLst>
          </p:cNvPr>
          <p:cNvSpPr txBox="1"/>
          <p:nvPr/>
        </p:nvSpPr>
        <p:spPr>
          <a:xfrm>
            <a:off x="127000" y="7317579"/>
            <a:ext cx="466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기초 시스템 기획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기초 시스템 기획 및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구성안 기획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12/06 ~ 12/15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안제철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강희승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버전 제작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기획서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컨펌이후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게임 프로토 타입 제작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12/16 ~ 12/31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박소빈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이지호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2B89A-205B-D9C4-A2FA-66B94D3250D8}"/>
              </a:ext>
            </a:extLst>
          </p:cNvPr>
          <p:cNvSpPr txBox="1"/>
          <p:nvPr/>
        </p:nvSpPr>
        <p:spPr>
          <a:xfrm>
            <a:off x="127000" y="3991925"/>
            <a:ext cx="46697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컨셉 변경 알파버전 제작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게임 컨셉 변경 및 알파 버전 제작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01/01 ~ 01/13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출시 버전 제작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 버전 이후 출시 버전 제작 진행 사운드 추가 및 이펙트 추가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01/13 ~ 01/30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33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FE82C-F130-F3D5-71C3-EB68B2D83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개발 이미지 - Freepik에서 무료 다운로드">
            <a:extLst>
              <a:ext uri="{FF2B5EF4-FFF2-40B4-BE49-F238E27FC236}">
                <a16:creationId xmlns:a16="http://schemas.microsoft.com/office/drawing/2014/main" id="{A5C3B88F-2947-BC5A-766D-B5D7123C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74270" y="-97245"/>
            <a:ext cx="10585894" cy="7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A9F1192-4F29-FC6C-1E96-870CF039C355}"/>
              </a:ext>
            </a:extLst>
          </p:cNvPr>
          <p:cNvGrpSpPr/>
          <p:nvPr/>
        </p:nvGrpSpPr>
        <p:grpSpPr>
          <a:xfrm>
            <a:off x="3874950" y="710938"/>
            <a:ext cx="8353702" cy="5681650"/>
            <a:chOff x="12935653" y="245217"/>
            <a:chExt cx="10955141" cy="7450983"/>
          </a:xfrm>
        </p:grpSpPr>
        <p:pic>
          <p:nvPicPr>
            <p:cNvPr id="15362" name="Picture 2" descr="컴퓨터 데스크톱 PC PNG 무료 이미지 다운로드 - Crazy Png-Png 이미지 무료 다운로드-Crazy Png-Png 이미지  무료 다운로드">
              <a:extLst>
                <a:ext uri="{FF2B5EF4-FFF2-40B4-BE49-F238E27FC236}">
                  <a16:creationId xmlns:a16="http://schemas.microsoft.com/office/drawing/2014/main" id="{18AD39F4-B909-610D-91C1-072D99750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43" b="96000" l="8333" r="89931">
                          <a14:foregroundMark x1="87500" y1="21143" x2="85452" y2="84175"/>
                          <a14:foregroundMark x1="8333" y1="80571" x2="8333" y2="80571"/>
                          <a14:foregroundMark x1="30208" y1="21143" x2="30208" y2="21143"/>
                          <a14:foregroundMark x1="27778" y1="19429" x2="27778" y2="19429"/>
                          <a14:foregroundMark x1="31597" y1="59429" x2="31597" y2="59429"/>
                          <a14:foregroundMark x1="49653" y1="55429" x2="52778" y2="55429"/>
                          <a14:foregroundMark x1="58333" y1="56571" x2="59028" y2="56000"/>
                          <a14:foregroundMark x1="62153" y1="52571" x2="64931" y2="49714"/>
                          <a14:foregroundMark x1="82986" y1="54857" x2="80556" y2="58857"/>
                          <a14:foregroundMark x1="86458" y1="55429" x2="86458" y2="55429"/>
                          <a14:foregroundMark x1="81597" y1="53143" x2="81597" y2="53143"/>
                          <a14:foregroundMark x1="81250" y1="26857" x2="81250" y2="26857"/>
                          <a14:foregroundMark x1="78819" y1="26286" x2="78819" y2="26286"/>
                          <a14:foregroundMark x1="76736" y1="25714" x2="76736" y2="25714"/>
                          <a14:foregroundMark x1="76736" y1="24571" x2="75694" y2="24000"/>
                          <a14:foregroundMark x1="75694" y1="24000" x2="86458" y2="25143"/>
                          <a14:foregroundMark x1="81597" y1="22286" x2="76042" y2="22286"/>
                          <a14:backgroundMark x1="84722" y1="92000" x2="85069" y2="96571"/>
                          <a14:backgroundMark x1="85069" y1="91429" x2="82986" y2="89714"/>
                          <a14:backgroundMark x1="84028" y1="89143" x2="86806" y2="89143"/>
                          <a14:backgroundMark x1="87153" y1="88571" x2="85417" y2="88571"/>
                          <a14:backgroundMark x1="84375" y1="88571" x2="8437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1602" y="245217"/>
              <a:ext cx="10479192" cy="636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데이터베이스 저장소 - 무료 멀티미디어개 아이콘">
              <a:extLst>
                <a:ext uri="{FF2B5EF4-FFF2-40B4-BE49-F238E27FC236}">
                  <a16:creationId xmlns:a16="http://schemas.microsoft.com/office/drawing/2014/main" id="{760FDC00-5CB1-0A7E-41FA-C43F6810E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5653" y="2470304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6" name="Picture 6" descr="Firebase | Google's Mobile and Web App Development Platform">
              <a:extLst>
                <a:ext uri="{FF2B5EF4-FFF2-40B4-BE49-F238E27FC236}">
                  <a16:creationId xmlns:a16="http://schemas.microsoft.com/office/drawing/2014/main" id="{87B42BC3-4C39-D508-9F39-25937F95E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1200" y="2870200"/>
              <a:ext cx="4826000" cy="48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 descr="서비스 기획 7단계] 단단한 서비스를 위한 기획 단계 | zero-base">
            <a:extLst>
              <a:ext uri="{FF2B5EF4-FFF2-40B4-BE49-F238E27FC236}">
                <a16:creationId xmlns:a16="http://schemas.microsoft.com/office/drawing/2014/main" id="{5FEC8C52-DCDB-B084-8F16-63216892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30676" y="-70999"/>
            <a:ext cx="10722626" cy="71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A0BF48-FE18-2BC4-F8F8-1335E4472827}"/>
              </a:ext>
            </a:extLst>
          </p:cNvPr>
          <p:cNvSpPr/>
          <p:nvPr/>
        </p:nvSpPr>
        <p:spPr>
          <a:xfrm>
            <a:off x="0" y="-80774"/>
            <a:ext cx="12192000" cy="6858000"/>
          </a:xfrm>
          <a:prstGeom prst="rect">
            <a:avLst/>
          </a:prstGeom>
          <a:gradFill>
            <a:gsLst>
              <a:gs pos="33000">
                <a:schemeClr val="tx1">
                  <a:lumMod val="100000"/>
                </a:schemeClr>
              </a:gs>
              <a:gs pos="100000">
                <a:schemeClr val="tx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89A5E9-4D18-EA52-857D-C24A95B061DC}"/>
              </a:ext>
            </a:extLst>
          </p:cNvPr>
          <p:cNvSpPr/>
          <p:nvPr/>
        </p:nvSpPr>
        <p:spPr>
          <a:xfrm>
            <a:off x="127000" y="-2404878"/>
            <a:ext cx="3784600" cy="2616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A301E-9DA1-05E7-3AF3-FE675B0CC154}"/>
              </a:ext>
            </a:extLst>
          </p:cNvPr>
          <p:cNvSpPr txBox="1"/>
          <p:nvPr/>
        </p:nvSpPr>
        <p:spPr>
          <a:xfrm>
            <a:off x="635603" y="-250533"/>
            <a:ext cx="240898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20A6B-7F2B-7530-C7AD-AA7ED7BC0D6F}"/>
              </a:ext>
            </a:extLst>
          </p:cNvPr>
          <p:cNvSpPr txBox="1"/>
          <p:nvPr/>
        </p:nvSpPr>
        <p:spPr>
          <a:xfrm>
            <a:off x="1346602" y="-1402229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831CA9-861B-85F4-2A14-9B7DF08D24F0}"/>
              </a:ext>
            </a:extLst>
          </p:cNvPr>
          <p:cNvSpPr/>
          <p:nvPr/>
        </p:nvSpPr>
        <p:spPr>
          <a:xfrm>
            <a:off x="127000" y="731612"/>
            <a:ext cx="3784600" cy="6037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A3D93-02E6-4C7D-6755-EF0582F8D926}"/>
              </a:ext>
            </a:extLst>
          </p:cNvPr>
          <p:cNvSpPr txBox="1"/>
          <p:nvPr/>
        </p:nvSpPr>
        <p:spPr>
          <a:xfrm>
            <a:off x="2057601" y="-9335718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ko-KR" altLang="en-US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7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53B71-DE96-1042-B063-180F2A20DB08}"/>
              </a:ext>
            </a:extLst>
          </p:cNvPr>
          <p:cNvSpPr txBox="1"/>
          <p:nvPr/>
        </p:nvSpPr>
        <p:spPr>
          <a:xfrm>
            <a:off x="0" y="1404219"/>
            <a:ext cx="466976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FireBase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서버 구축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인게임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담을 저장소 연결 작업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02/01 ~ 02/17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박소빈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이지호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인게임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최적화 진행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인게임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원활함을 위한 최적화 작업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02/10 ~ 02/28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이지호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사운드 </a:t>
            </a:r>
            <a:r>
              <a:rPr lang="en-US" altLang="ko-KR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이펙트 추가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재미를 더하기 위한 이펙트 추가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02/10 ~ 02/28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안제철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강희승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</a:t>
            </a:r>
            <a:r>
              <a:rPr lang="en-US" altLang="ko-KR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작업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출시를 위한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APK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및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버전 설정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02/16 ~ 02/28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박소빈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F8152-91EB-2978-08DD-8509F4906C4E}"/>
              </a:ext>
            </a:extLst>
          </p:cNvPr>
          <p:cNvSpPr txBox="1"/>
          <p:nvPr/>
        </p:nvSpPr>
        <p:spPr>
          <a:xfrm>
            <a:off x="127000" y="8201569"/>
            <a:ext cx="46697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컨셉 변경 알파버전 제작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인게인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컨셉 변경 및 알파 버전 제작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01/01 ~ 01/13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출시 버전 제작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 버전 이후 출시 버전 제작 진행 사운드 추가 및 이펙트 추가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01/13 ~ 01/30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14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47455-F6C7-574B-B389-09C4A8AA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개발 이미지 - Freepik에서 무료 다운로드">
            <a:extLst>
              <a:ext uri="{FF2B5EF4-FFF2-40B4-BE49-F238E27FC236}">
                <a16:creationId xmlns:a16="http://schemas.microsoft.com/office/drawing/2014/main" id="{DD0E36C0-992A-B9DA-5EDB-06D232BC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74270" y="-97245"/>
            <a:ext cx="10585894" cy="7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11F2D8F-677F-3564-FFD3-175A1BAE8B1C}"/>
              </a:ext>
            </a:extLst>
          </p:cNvPr>
          <p:cNvGrpSpPr/>
          <p:nvPr/>
        </p:nvGrpSpPr>
        <p:grpSpPr>
          <a:xfrm>
            <a:off x="-10478729" y="710938"/>
            <a:ext cx="8353702" cy="5681650"/>
            <a:chOff x="12935653" y="245217"/>
            <a:chExt cx="10955141" cy="7450983"/>
          </a:xfrm>
        </p:grpSpPr>
        <p:pic>
          <p:nvPicPr>
            <p:cNvPr id="15362" name="Picture 2" descr="컴퓨터 데스크톱 PC PNG 무료 이미지 다운로드 - Crazy Png-Png 이미지 무료 다운로드-Crazy Png-Png 이미지  무료 다운로드">
              <a:extLst>
                <a:ext uri="{FF2B5EF4-FFF2-40B4-BE49-F238E27FC236}">
                  <a16:creationId xmlns:a16="http://schemas.microsoft.com/office/drawing/2014/main" id="{B3F4EB17-5669-BDDF-6320-B9BC0C9B4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43" b="96000" l="8333" r="89931">
                          <a14:foregroundMark x1="87500" y1="21143" x2="85452" y2="84175"/>
                          <a14:foregroundMark x1="8333" y1="80571" x2="8333" y2="80571"/>
                          <a14:foregroundMark x1="30208" y1="21143" x2="30208" y2="21143"/>
                          <a14:foregroundMark x1="27778" y1="19429" x2="27778" y2="19429"/>
                          <a14:foregroundMark x1="31597" y1="59429" x2="31597" y2="59429"/>
                          <a14:foregroundMark x1="49653" y1="55429" x2="52778" y2="55429"/>
                          <a14:foregroundMark x1="58333" y1="56571" x2="59028" y2="56000"/>
                          <a14:foregroundMark x1="62153" y1="52571" x2="64931" y2="49714"/>
                          <a14:foregroundMark x1="82986" y1="54857" x2="80556" y2="58857"/>
                          <a14:foregroundMark x1="86458" y1="55429" x2="86458" y2="55429"/>
                          <a14:foregroundMark x1="81597" y1="53143" x2="81597" y2="53143"/>
                          <a14:foregroundMark x1="81250" y1="26857" x2="81250" y2="26857"/>
                          <a14:foregroundMark x1="78819" y1="26286" x2="78819" y2="26286"/>
                          <a14:foregroundMark x1="76736" y1="25714" x2="76736" y2="25714"/>
                          <a14:foregroundMark x1="76736" y1="24571" x2="75694" y2="24000"/>
                          <a14:foregroundMark x1="75694" y1="24000" x2="86458" y2="25143"/>
                          <a14:foregroundMark x1="81597" y1="22286" x2="76042" y2="22286"/>
                          <a14:backgroundMark x1="84722" y1="92000" x2="85069" y2="96571"/>
                          <a14:backgroundMark x1="85069" y1="91429" x2="82986" y2="89714"/>
                          <a14:backgroundMark x1="84028" y1="89143" x2="86806" y2="89143"/>
                          <a14:backgroundMark x1="87153" y1="88571" x2="85417" y2="88571"/>
                          <a14:backgroundMark x1="84375" y1="88571" x2="8437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1602" y="245217"/>
              <a:ext cx="10479192" cy="636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데이터베이스 저장소 - 무료 멀티미디어개 아이콘">
              <a:extLst>
                <a:ext uri="{FF2B5EF4-FFF2-40B4-BE49-F238E27FC236}">
                  <a16:creationId xmlns:a16="http://schemas.microsoft.com/office/drawing/2014/main" id="{9AB59738-7E16-77C1-9F39-810E5733C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5653" y="2470304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6" name="Picture 6" descr="Firebase | Google's Mobile and Web App Development Platform">
              <a:extLst>
                <a:ext uri="{FF2B5EF4-FFF2-40B4-BE49-F238E27FC236}">
                  <a16:creationId xmlns:a16="http://schemas.microsoft.com/office/drawing/2014/main" id="{9E5896D6-31F1-04CC-9EEB-7FC45BC8C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1200" y="2870200"/>
              <a:ext cx="4826000" cy="48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BDA075-7EBA-07C9-C7D8-855E5D459879}"/>
              </a:ext>
            </a:extLst>
          </p:cNvPr>
          <p:cNvGrpSpPr/>
          <p:nvPr/>
        </p:nvGrpSpPr>
        <p:grpSpPr>
          <a:xfrm>
            <a:off x="5019898" y="809609"/>
            <a:ext cx="6929128" cy="3889806"/>
            <a:chOff x="12633122" y="123117"/>
            <a:chExt cx="9722256" cy="5457784"/>
          </a:xfrm>
        </p:grpSpPr>
        <p:pic>
          <p:nvPicPr>
            <p:cNvPr id="16390" name="Picture 6" descr="iOS 앱에 Google AdMob 광고달기. Google AdMob의 다음 iOS공식문서를 참조하여 광고를 적용할… | by  mynameiscowjaehoon | Medium">
              <a:extLst>
                <a:ext uri="{FF2B5EF4-FFF2-40B4-BE49-F238E27FC236}">
                  <a16:creationId xmlns:a16="http://schemas.microsoft.com/office/drawing/2014/main" id="{585D9D9B-E66B-0F38-3EBA-EF3A27C8C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3122" y="1275513"/>
              <a:ext cx="9722256" cy="430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6" name="Picture 12" descr="플레이 스토어 PNG 이미지 | PNGEgg">
              <a:extLst>
                <a:ext uri="{FF2B5EF4-FFF2-40B4-BE49-F238E27FC236}">
                  <a16:creationId xmlns:a16="http://schemas.microsoft.com/office/drawing/2014/main" id="{1423B3D6-B060-03F1-3120-59C83680B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85" b="98972" l="575" r="94828">
                          <a14:foregroundMark x1="25287" y1="7198" x2="25287" y2="7198"/>
                          <a14:foregroundMark x1="20402" y1="4370" x2="20402" y2="4370"/>
                          <a14:foregroundMark x1="20115" y1="3085" x2="20115" y2="3085"/>
                          <a14:foregroundMark x1="575" y1="86889" x2="575" y2="86889"/>
                          <a14:foregroundMark x1="2586" y1="86889" x2="2586" y2="86889"/>
                          <a14:foregroundMark x1="13218" y1="90488" x2="13218" y2="90488"/>
                          <a14:foregroundMark x1="9195" y1="95630" x2="9195" y2="95630"/>
                          <a14:foregroundMark x1="22126" y1="89460" x2="22126" y2="89460"/>
                          <a14:foregroundMark x1="23276" y1="89460" x2="23276" y2="89460"/>
                          <a14:foregroundMark x1="29023" y1="89460" x2="29023" y2="89460"/>
                          <a14:foregroundMark x1="45402" y1="90231" x2="45402" y2="90231"/>
                          <a14:foregroundMark x1="43391" y1="98972" x2="43391" y2="98972"/>
                          <a14:foregroundMark x1="49425" y1="89460" x2="49425" y2="89460"/>
                          <a14:foregroundMark x1="56897" y1="91517" x2="56897" y2="91517"/>
                          <a14:foregroundMark x1="71839" y1="84319" x2="71839" y2="84319"/>
                          <a14:foregroundMark x1="78448" y1="86889" x2="78448" y2="86889"/>
                          <a14:foregroundMark x1="88218" y1="93059" x2="88218" y2="93059"/>
                          <a14:foregroundMark x1="94828" y1="94602" x2="94828" y2="94602"/>
                          <a14:backgroundMark x1="56609" y1="89974" x2="56609" y2="89974"/>
                          <a14:backgroundMark x1="85345" y1="93573" x2="85345" y2="93573"/>
                          <a14:backgroundMark x1="71839" y1="85347" x2="71839" y2="85347"/>
                          <a14:backgroundMark x1="71839" y1="84576" x2="71839" y2="84576"/>
                          <a14:backgroundMark x1="22126" y1="89717" x2="22126" y2="89717"/>
                          <a14:backgroundMark x1="21839" y1="89203" x2="21839" y2="89203"/>
                          <a14:backgroundMark x1="44828" y1="90746" x2="44828" y2="907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7603" y="123117"/>
              <a:ext cx="3314700" cy="37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B75C5E-9D86-D894-5B74-643E320BE9EB}"/>
              </a:ext>
            </a:extLst>
          </p:cNvPr>
          <p:cNvSpPr/>
          <p:nvPr/>
        </p:nvSpPr>
        <p:spPr>
          <a:xfrm>
            <a:off x="127000" y="-2404878"/>
            <a:ext cx="3784600" cy="2616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417D72-85C8-5671-E63F-C1F930EC8EE6}"/>
              </a:ext>
            </a:extLst>
          </p:cNvPr>
          <p:cNvSpPr/>
          <p:nvPr/>
        </p:nvSpPr>
        <p:spPr>
          <a:xfrm>
            <a:off x="0" y="-80774"/>
            <a:ext cx="12192000" cy="6858000"/>
          </a:xfrm>
          <a:prstGeom prst="rect">
            <a:avLst/>
          </a:prstGeom>
          <a:gradFill>
            <a:gsLst>
              <a:gs pos="33000">
                <a:schemeClr val="tx1">
                  <a:lumMod val="100000"/>
                </a:schemeClr>
              </a:gs>
              <a:gs pos="100000">
                <a:schemeClr val="tx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ABAB1-DD6D-930C-00FD-981CCDB21B21}"/>
              </a:ext>
            </a:extLst>
          </p:cNvPr>
          <p:cNvSpPr txBox="1"/>
          <p:nvPr/>
        </p:nvSpPr>
        <p:spPr>
          <a:xfrm>
            <a:off x="635603" y="-205929"/>
            <a:ext cx="240898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992DB-E247-F97A-B28D-B92119D6248D}"/>
              </a:ext>
            </a:extLst>
          </p:cNvPr>
          <p:cNvSpPr txBox="1"/>
          <p:nvPr/>
        </p:nvSpPr>
        <p:spPr>
          <a:xfrm>
            <a:off x="1346602" y="-2485384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CA0C8-6537-41A0-0129-D664A2F3EEAD}"/>
              </a:ext>
            </a:extLst>
          </p:cNvPr>
          <p:cNvSpPr/>
          <p:nvPr/>
        </p:nvSpPr>
        <p:spPr>
          <a:xfrm>
            <a:off x="127000" y="809610"/>
            <a:ext cx="3784600" cy="5959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F02F5-FF10-5A90-43DF-31CBFDB6B458}"/>
              </a:ext>
            </a:extLst>
          </p:cNvPr>
          <p:cNvSpPr txBox="1"/>
          <p:nvPr/>
        </p:nvSpPr>
        <p:spPr>
          <a:xfrm>
            <a:off x="2057601" y="-9265040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ko-KR" altLang="en-US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7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A4DDC-9EF8-EB7E-83E5-F3B4B3CDC9DB}"/>
              </a:ext>
            </a:extLst>
          </p:cNvPr>
          <p:cNvSpPr txBox="1"/>
          <p:nvPr/>
        </p:nvSpPr>
        <p:spPr>
          <a:xfrm>
            <a:off x="0" y="7018796"/>
            <a:ext cx="46697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FireBase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서버 구축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인게임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담을 저장소 연결 작업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12/06 ~ 12/15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박소빈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이지호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</a:t>
            </a:r>
            <a:r>
              <a:rPr lang="en-US" altLang="ko-KR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작업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출시를 위한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APK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및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버전 설정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12/16 ~ 12/31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박소빈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이지호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71B76-566E-FA32-4E83-A0AE9131223D}"/>
              </a:ext>
            </a:extLst>
          </p:cNvPr>
          <p:cNvSpPr txBox="1"/>
          <p:nvPr/>
        </p:nvSpPr>
        <p:spPr>
          <a:xfrm>
            <a:off x="107165" y="1803144"/>
            <a:ext cx="4669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 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추가 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애드몹을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제작 완료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03/01 ~ 03/27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 버전 제작완료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스토어 출시 버전 제작 완료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출시 준비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출시위한 개인정보 처리방침 등 관련서류 준비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안제철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34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77BE-3066-A81F-F516-74854320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개발 이미지 - Freepik에서 무료 다운로드">
            <a:extLst>
              <a:ext uri="{FF2B5EF4-FFF2-40B4-BE49-F238E27FC236}">
                <a16:creationId xmlns:a16="http://schemas.microsoft.com/office/drawing/2014/main" id="{0D14776C-4762-9724-8B6F-B1D60BD7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74270" y="-97245"/>
            <a:ext cx="10585894" cy="7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84AC900-752A-C544-0340-6A1C847FCDA0}"/>
              </a:ext>
            </a:extLst>
          </p:cNvPr>
          <p:cNvGrpSpPr/>
          <p:nvPr/>
        </p:nvGrpSpPr>
        <p:grpSpPr>
          <a:xfrm>
            <a:off x="-10478729" y="710938"/>
            <a:ext cx="8353702" cy="5681650"/>
            <a:chOff x="12935653" y="245217"/>
            <a:chExt cx="10955141" cy="7450983"/>
          </a:xfrm>
        </p:grpSpPr>
        <p:pic>
          <p:nvPicPr>
            <p:cNvPr id="15362" name="Picture 2" descr="컴퓨터 데스크톱 PC PNG 무료 이미지 다운로드 - Crazy Png-Png 이미지 무료 다운로드-Crazy Png-Png 이미지  무료 다운로드">
              <a:extLst>
                <a:ext uri="{FF2B5EF4-FFF2-40B4-BE49-F238E27FC236}">
                  <a16:creationId xmlns:a16="http://schemas.microsoft.com/office/drawing/2014/main" id="{5169E6A7-3EA5-2F5F-18B9-F2BE72418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43" b="96000" l="8333" r="89931">
                          <a14:foregroundMark x1="87500" y1="21143" x2="85452" y2="84175"/>
                          <a14:foregroundMark x1="8333" y1="80571" x2="8333" y2="80571"/>
                          <a14:foregroundMark x1="30208" y1="21143" x2="30208" y2="21143"/>
                          <a14:foregroundMark x1="27778" y1="19429" x2="27778" y2="19429"/>
                          <a14:foregroundMark x1="31597" y1="59429" x2="31597" y2="59429"/>
                          <a14:foregroundMark x1="49653" y1="55429" x2="52778" y2="55429"/>
                          <a14:foregroundMark x1="58333" y1="56571" x2="59028" y2="56000"/>
                          <a14:foregroundMark x1="62153" y1="52571" x2="64931" y2="49714"/>
                          <a14:foregroundMark x1="82986" y1="54857" x2="80556" y2="58857"/>
                          <a14:foregroundMark x1="86458" y1="55429" x2="86458" y2="55429"/>
                          <a14:foregroundMark x1="81597" y1="53143" x2="81597" y2="53143"/>
                          <a14:foregroundMark x1="81250" y1="26857" x2="81250" y2="26857"/>
                          <a14:foregroundMark x1="78819" y1="26286" x2="78819" y2="26286"/>
                          <a14:foregroundMark x1="76736" y1="25714" x2="76736" y2="25714"/>
                          <a14:foregroundMark x1="76736" y1="24571" x2="75694" y2="24000"/>
                          <a14:foregroundMark x1="75694" y1="24000" x2="86458" y2="25143"/>
                          <a14:foregroundMark x1="81597" y1="22286" x2="76042" y2="22286"/>
                          <a14:backgroundMark x1="84722" y1="92000" x2="85069" y2="96571"/>
                          <a14:backgroundMark x1="85069" y1="91429" x2="82986" y2="89714"/>
                          <a14:backgroundMark x1="84028" y1="89143" x2="86806" y2="89143"/>
                          <a14:backgroundMark x1="87153" y1="88571" x2="85417" y2="88571"/>
                          <a14:backgroundMark x1="84375" y1="88571" x2="8437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1602" y="245217"/>
              <a:ext cx="10479192" cy="636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데이터베이스 저장소 - 무료 멀티미디어개 아이콘">
              <a:extLst>
                <a:ext uri="{FF2B5EF4-FFF2-40B4-BE49-F238E27FC236}">
                  <a16:creationId xmlns:a16="http://schemas.microsoft.com/office/drawing/2014/main" id="{F2CEB582-F68A-0A60-C862-C2935FF47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5653" y="2470304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6" name="Picture 6" descr="Firebase | Google's Mobile and Web App Development Platform">
              <a:extLst>
                <a:ext uri="{FF2B5EF4-FFF2-40B4-BE49-F238E27FC236}">
                  <a16:creationId xmlns:a16="http://schemas.microsoft.com/office/drawing/2014/main" id="{1FDE0E7D-B555-D318-FE2B-677187096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1200" y="2870200"/>
              <a:ext cx="4826000" cy="48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A2B6E0-A20D-D6F8-A01F-E1D58795305C}"/>
              </a:ext>
            </a:extLst>
          </p:cNvPr>
          <p:cNvGrpSpPr/>
          <p:nvPr/>
        </p:nvGrpSpPr>
        <p:grpSpPr>
          <a:xfrm>
            <a:off x="-10447274" y="809609"/>
            <a:ext cx="6929128" cy="3889806"/>
            <a:chOff x="12633122" y="123117"/>
            <a:chExt cx="9722256" cy="5457784"/>
          </a:xfrm>
        </p:grpSpPr>
        <p:pic>
          <p:nvPicPr>
            <p:cNvPr id="16390" name="Picture 6" descr="iOS 앱에 Google AdMob 광고달기. Google AdMob의 다음 iOS공식문서를 참조하여 광고를 적용할… | by  mynameiscowjaehoon | Medium">
              <a:extLst>
                <a:ext uri="{FF2B5EF4-FFF2-40B4-BE49-F238E27FC236}">
                  <a16:creationId xmlns:a16="http://schemas.microsoft.com/office/drawing/2014/main" id="{388271A1-44EA-A470-D7A5-4823D8B89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3122" y="1275513"/>
              <a:ext cx="9722256" cy="430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6" name="Picture 12" descr="플레이 스토어 PNG 이미지 | PNGEgg">
              <a:extLst>
                <a:ext uri="{FF2B5EF4-FFF2-40B4-BE49-F238E27FC236}">
                  <a16:creationId xmlns:a16="http://schemas.microsoft.com/office/drawing/2014/main" id="{C29817FD-277B-B88E-6875-5F048D43E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85" b="98972" l="575" r="94828">
                          <a14:foregroundMark x1="25287" y1="7198" x2="25287" y2="7198"/>
                          <a14:foregroundMark x1="20402" y1="4370" x2="20402" y2="4370"/>
                          <a14:foregroundMark x1="20115" y1="3085" x2="20115" y2="3085"/>
                          <a14:foregroundMark x1="575" y1="86889" x2="575" y2="86889"/>
                          <a14:foregroundMark x1="2586" y1="86889" x2="2586" y2="86889"/>
                          <a14:foregroundMark x1="13218" y1="90488" x2="13218" y2="90488"/>
                          <a14:foregroundMark x1="9195" y1="95630" x2="9195" y2="95630"/>
                          <a14:foregroundMark x1="22126" y1="89460" x2="22126" y2="89460"/>
                          <a14:foregroundMark x1="23276" y1="89460" x2="23276" y2="89460"/>
                          <a14:foregroundMark x1="29023" y1="89460" x2="29023" y2="89460"/>
                          <a14:foregroundMark x1="45402" y1="90231" x2="45402" y2="90231"/>
                          <a14:foregroundMark x1="43391" y1="98972" x2="43391" y2="98972"/>
                          <a14:foregroundMark x1="49425" y1="89460" x2="49425" y2="89460"/>
                          <a14:foregroundMark x1="56897" y1="91517" x2="56897" y2="91517"/>
                          <a14:foregroundMark x1="71839" y1="84319" x2="71839" y2="84319"/>
                          <a14:foregroundMark x1="78448" y1="86889" x2="78448" y2="86889"/>
                          <a14:foregroundMark x1="88218" y1="93059" x2="88218" y2="93059"/>
                          <a14:foregroundMark x1="94828" y1="94602" x2="94828" y2="94602"/>
                          <a14:backgroundMark x1="56609" y1="89974" x2="56609" y2="89974"/>
                          <a14:backgroundMark x1="85345" y1="93573" x2="85345" y2="93573"/>
                          <a14:backgroundMark x1="71839" y1="85347" x2="71839" y2="85347"/>
                          <a14:backgroundMark x1="71839" y1="84576" x2="71839" y2="84576"/>
                          <a14:backgroundMark x1="22126" y1="89717" x2="22126" y2="89717"/>
                          <a14:backgroundMark x1="21839" y1="89203" x2="21839" y2="89203"/>
                          <a14:backgroundMark x1="44828" y1="90746" x2="44828" y2="907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7603" y="123117"/>
              <a:ext cx="3314700" cy="37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C34D810-68E8-ADA8-401F-1AF9C1C6E6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37" b="92218" l="2672" r="89695">
                        <a14:foregroundMark x1="80534" y1="18288" x2="80534" y2="18288"/>
                        <a14:foregroundMark x1="77863" y1="15564" x2="51527" y2="15175"/>
                        <a14:foregroundMark x1="51527" y1="15175" x2="24046" y2="23346"/>
                        <a14:foregroundMark x1="24046" y1="23346" x2="20611" y2="25681"/>
                        <a14:foregroundMark x1="30153" y1="12840" x2="18321" y2="38521"/>
                        <a14:foregroundMark x1="18321" y1="38521" x2="22901" y2="59144"/>
                        <a14:foregroundMark x1="14122" y1="78210" x2="55344" y2="82879"/>
                        <a14:foregroundMark x1="24809" y1="80156" x2="71756" y2="80156"/>
                        <a14:foregroundMark x1="61450" y1="89494" x2="35496" y2="91440"/>
                        <a14:foregroundMark x1="16794" y1="92996" x2="10305" y2="89494"/>
                        <a14:foregroundMark x1="6870" y1="86770" x2="4962" y2="83268"/>
                        <a14:foregroundMark x1="8397" y1="68872" x2="8779" y2="55253"/>
                        <a14:foregroundMark x1="10305" y1="46693" x2="8015" y2="27626"/>
                        <a14:foregroundMark x1="8015" y1="27237" x2="13359" y2="11284"/>
                        <a14:foregroundMark x1="25954" y1="14786" x2="42748" y2="13619"/>
                        <a14:foregroundMark x1="24427" y1="12451" x2="43511" y2="12840"/>
                        <a14:foregroundMark x1="22137" y1="8560" x2="50763" y2="8949"/>
                        <a14:foregroundMark x1="81298" y1="21790" x2="75573" y2="71984"/>
                        <a14:foregroundMark x1="59542" y1="60700" x2="35878" y2="79377"/>
                        <a14:foregroundMark x1="17939" y1="69261" x2="4198" y2="53307"/>
                        <a14:foregroundMark x1="8779" y1="51362" x2="2672" y2="36187"/>
                        <a14:foregroundMark x1="43511" y1="56420" x2="59542" y2="75097"/>
                        <a14:foregroundMark x1="64504" y1="86381" x2="74046" y2="86770"/>
                        <a14:foregroundMark x1="76336" y1="89494" x2="80916" y2="87549"/>
                        <a14:foregroundMark x1="80916" y1="87549" x2="85878" y2="79767"/>
                        <a14:foregroundMark x1="85115" y1="71595" x2="82061" y2="61868"/>
                        <a14:foregroundMark x1="82061" y1="54086" x2="82061" y2="48249"/>
                        <a14:foregroundMark x1="82824" y1="43191" x2="82824" y2="41245"/>
                        <a14:foregroundMark x1="83969" y1="35798" x2="83969" y2="29572"/>
                        <a14:foregroundMark x1="83969" y1="23346" x2="83969" y2="21401"/>
                        <a14:foregroundMark x1="82824" y1="17899" x2="71374" y2="14008"/>
                        <a14:foregroundMark x1="64885" y1="12840" x2="57252" y2="13619"/>
                        <a14:foregroundMark x1="47710" y1="13619" x2="44656" y2="13619"/>
                        <a14:foregroundMark x1="43130" y1="8560" x2="80534" y2="9728"/>
                        <a14:foregroundMark x1="80534" y1="9728" x2="85115" y2="27237"/>
                        <a14:foregroundMark x1="87023" y1="14786" x2="87023" y2="14786"/>
                        <a14:foregroundMark x1="87023" y1="14786" x2="88168" y2="20623"/>
                        <a14:foregroundMark x1="88168" y1="22179" x2="88168" y2="26848"/>
                        <a14:foregroundMark x1="88168" y1="34630" x2="87023" y2="43191"/>
                        <a14:foregroundMark x1="87023" y1="47471" x2="87023" y2="50584"/>
                        <a14:foregroundMark x1="87023" y1="52918" x2="87023" y2="56809"/>
                        <a14:foregroundMark x1="87023" y1="60700" x2="87023" y2="64202"/>
                        <a14:foregroundMark x1="86641" y1="68093" x2="86260" y2="70428"/>
                        <a14:foregroundMark x1="87023" y1="12840" x2="87023" y2="12840"/>
                        <a14:foregroundMark x1="87023" y1="12840" x2="87023" y2="12840"/>
                        <a14:foregroundMark x1="82061" y1="8949" x2="82061" y2="8949"/>
                        <a14:foregroundMark x1="81679" y1="8949" x2="81679" y2="8949"/>
                        <a14:foregroundMark x1="81679" y1="8949" x2="81679" y2="8949"/>
                        <a14:foregroundMark x1="73664" y1="9728" x2="73664" y2="9728"/>
                        <a14:foregroundMark x1="70992" y1="7004" x2="70992" y2="7004"/>
                        <a14:foregroundMark x1="70611" y1="7004" x2="70611" y2="7004"/>
                        <a14:foregroundMark x1="70611" y1="7004" x2="70611" y2="7004"/>
                        <a14:foregroundMark x1="71756" y1="7782" x2="69847" y2="7782"/>
                        <a14:foregroundMark x1="66794" y1="8560" x2="65267" y2="8560"/>
                        <a14:foregroundMark x1="61450" y1="8560" x2="58397" y2="8560"/>
                        <a14:foregroundMark x1="51527" y1="8560" x2="48473" y2="8949"/>
                        <a14:foregroundMark x1="47328" y1="9339" x2="45038" y2="9728"/>
                        <a14:foregroundMark x1="39313" y1="5837" x2="39313" y2="5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7827" y="-72491"/>
            <a:ext cx="7139224" cy="70029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96C793-A64A-2B9D-F1A8-F8BD3240ADB6}"/>
              </a:ext>
            </a:extLst>
          </p:cNvPr>
          <p:cNvSpPr/>
          <p:nvPr/>
        </p:nvSpPr>
        <p:spPr>
          <a:xfrm>
            <a:off x="127000" y="-2404878"/>
            <a:ext cx="3784600" cy="2616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379B99-B6F8-4999-9CAA-8F98476F376C}"/>
              </a:ext>
            </a:extLst>
          </p:cNvPr>
          <p:cNvSpPr/>
          <p:nvPr/>
        </p:nvSpPr>
        <p:spPr>
          <a:xfrm>
            <a:off x="0" y="-80774"/>
            <a:ext cx="12192000" cy="6858000"/>
          </a:xfrm>
          <a:prstGeom prst="rect">
            <a:avLst/>
          </a:prstGeom>
          <a:gradFill>
            <a:gsLst>
              <a:gs pos="33000">
                <a:schemeClr val="tx1">
                  <a:lumMod val="100000"/>
                </a:schemeClr>
              </a:gs>
              <a:gs pos="100000">
                <a:schemeClr val="tx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8C9FD-5592-C52F-EA64-9DE38341DB5E}"/>
              </a:ext>
            </a:extLst>
          </p:cNvPr>
          <p:cNvSpPr txBox="1"/>
          <p:nvPr/>
        </p:nvSpPr>
        <p:spPr>
          <a:xfrm>
            <a:off x="635603" y="-175302"/>
            <a:ext cx="240898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B96FA-1DFD-23F5-8B5F-E37AA89AE8A8}"/>
              </a:ext>
            </a:extLst>
          </p:cNvPr>
          <p:cNvSpPr txBox="1"/>
          <p:nvPr/>
        </p:nvSpPr>
        <p:spPr>
          <a:xfrm>
            <a:off x="1346602" y="-3621792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CF16A9-4630-0130-9E7C-E37FFFF718A0}"/>
              </a:ext>
            </a:extLst>
          </p:cNvPr>
          <p:cNvSpPr/>
          <p:nvPr/>
        </p:nvSpPr>
        <p:spPr>
          <a:xfrm>
            <a:off x="127000" y="809610"/>
            <a:ext cx="3784600" cy="5959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69B7F-E096-9818-05FE-6F5277860477}"/>
              </a:ext>
            </a:extLst>
          </p:cNvPr>
          <p:cNvSpPr txBox="1"/>
          <p:nvPr/>
        </p:nvSpPr>
        <p:spPr>
          <a:xfrm>
            <a:off x="2057601" y="-9265040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ko-KR" altLang="en-US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7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4350D-4CF2-7A63-C8E4-7EC0E7637F95}"/>
              </a:ext>
            </a:extLst>
          </p:cNvPr>
          <p:cNvSpPr txBox="1"/>
          <p:nvPr/>
        </p:nvSpPr>
        <p:spPr>
          <a:xfrm>
            <a:off x="107165" y="7582862"/>
            <a:ext cx="4669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 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추가 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애드몹을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제작 완료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03/01 ~ 03/27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 버전 제작완료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스토어 출시 버전 제작 완료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출시 준비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출시위한 개인정보 처리방침 등 관련서류 준비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안제철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2337F-557A-26B0-3C07-26EAB8A9E7BE}"/>
              </a:ext>
            </a:extLst>
          </p:cNvPr>
          <p:cNvSpPr txBox="1"/>
          <p:nvPr/>
        </p:nvSpPr>
        <p:spPr>
          <a:xfrm>
            <a:off x="182181" y="1803144"/>
            <a:ext cx="4669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비공개 테스트 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출시를 위한 비공개 테스트 진행 완료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04/01 ~ 04/22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내부테스트 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내부 테스트 완료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04/24 ~ 04/25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플레이스토어 출시완료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04/26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2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32D7F-EA1C-230D-B5F0-B11E18BA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3E56266-04A4-C2B1-BC82-7C3DCADBFD43}"/>
              </a:ext>
            </a:extLst>
          </p:cNvPr>
          <p:cNvSpPr/>
          <p:nvPr/>
        </p:nvSpPr>
        <p:spPr>
          <a:xfrm>
            <a:off x="7473000" y="5903350"/>
            <a:ext cx="4307196" cy="436655"/>
          </a:xfrm>
          <a:prstGeom prst="roundRect">
            <a:avLst>
              <a:gd name="adj" fmla="val 203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 작성</a:t>
            </a:r>
            <a:endParaRPr lang="en-US" altLang="ko-KR" sz="23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7E80673-2A5A-9CAA-C1DD-807EFAB03AE8}"/>
              </a:ext>
            </a:extLst>
          </p:cNvPr>
          <p:cNvSpPr/>
          <p:nvPr/>
        </p:nvSpPr>
        <p:spPr>
          <a:xfrm>
            <a:off x="7442196" y="3210672"/>
            <a:ext cx="4368804" cy="436655"/>
          </a:xfrm>
          <a:prstGeom prst="roundRect">
            <a:avLst>
              <a:gd name="adj" fmla="val 203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23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altLang="ko-KR" sz="23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2EB2894-899E-580B-9BC7-9A812C8D3FE8}"/>
              </a:ext>
            </a:extLst>
          </p:cNvPr>
          <p:cNvSpPr/>
          <p:nvPr/>
        </p:nvSpPr>
        <p:spPr>
          <a:xfrm>
            <a:off x="381000" y="3171525"/>
            <a:ext cx="4469600" cy="436655"/>
          </a:xfrm>
          <a:prstGeom prst="roundRect">
            <a:avLst>
              <a:gd name="adj" fmla="val 203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구조 작성</a:t>
            </a:r>
            <a:endParaRPr lang="en-US" altLang="ko-KR" sz="23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C743E63-B2C7-84E2-ECE1-D759768759BC}"/>
              </a:ext>
            </a:extLst>
          </p:cNvPr>
          <p:cNvSpPr/>
          <p:nvPr/>
        </p:nvSpPr>
        <p:spPr>
          <a:xfrm>
            <a:off x="381000" y="5970027"/>
            <a:ext cx="4469600" cy="436655"/>
          </a:xfrm>
          <a:prstGeom prst="roundRect">
            <a:avLst>
              <a:gd name="adj" fmla="val 203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구현 방안 기획</a:t>
            </a:r>
            <a:endParaRPr lang="en-US" altLang="ko-KR" sz="23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61757A-4526-47BD-E7D9-932FEDD4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18979"/>
            <a:ext cx="4470400" cy="2130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F02660-7091-2BF6-4453-877853F1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00" b="1"/>
          <a:stretch>
            <a:fillRect/>
          </a:stretch>
        </p:blipFill>
        <p:spPr>
          <a:xfrm>
            <a:off x="381000" y="3839186"/>
            <a:ext cx="4471200" cy="22080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A126AB-FB32-69C7-5965-34D53D185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626" y="1118979"/>
            <a:ext cx="4339374" cy="21312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6E34877-13B1-EFBA-BC11-8FD2AB44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20"/>
          <a:stretch>
            <a:fillRect/>
          </a:stretch>
        </p:blipFill>
        <p:spPr>
          <a:xfrm>
            <a:off x="7442196" y="3838828"/>
            <a:ext cx="4338000" cy="2116173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6B6CD8-E4D0-1575-A857-73F4278311C5}"/>
              </a:ext>
            </a:extLst>
          </p:cNvPr>
          <p:cNvSpPr/>
          <p:nvPr/>
        </p:nvSpPr>
        <p:spPr>
          <a:xfrm>
            <a:off x="5101389" y="2616778"/>
            <a:ext cx="2156059" cy="198280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기획기간</a:t>
            </a:r>
            <a:endParaRPr lang="en-US" altLang="ko-KR" sz="23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3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 정리</a:t>
            </a:r>
            <a:endParaRPr lang="en-US" altLang="ko-KR" sz="23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BDF75CDF-95C0-5FDE-C5FF-BBDF0171F164}"/>
              </a:ext>
            </a:extLst>
          </p:cNvPr>
          <p:cNvCxnSpPr>
            <a:stCxn id="35" idx="0"/>
            <a:endCxn id="12" idx="3"/>
          </p:cNvCxnSpPr>
          <p:nvPr/>
        </p:nvCxnSpPr>
        <p:spPr>
          <a:xfrm rot="16200000" flipV="1">
            <a:off x="5299221" y="1736579"/>
            <a:ext cx="432378" cy="1328019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D381BA6E-76C0-1997-66F2-C96052CC8C61}"/>
              </a:ext>
            </a:extLst>
          </p:cNvPr>
          <p:cNvCxnSpPr>
            <a:stCxn id="35" idx="0"/>
            <a:endCxn id="22" idx="1"/>
          </p:cNvCxnSpPr>
          <p:nvPr/>
        </p:nvCxnSpPr>
        <p:spPr>
          <a:xfrm rot="5400000" flipH="1" flipV="1">
            <a:off x="6609423" y="1754576"/>
            <a:ext cx="432199" cy="1292207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40FAA109-DA89-624D-4AAB-211292F90917}"/>
              </a:ext>
            </a:extLst>
          </p:cNvPr>
          <p:cNvCxnSpPr>
            <a:stCxn id="35" idx="2"/>
            <a:endCxn id="14" idx="3"/>
          </p:cNvCxnSpPr>
          <p:nvPr/>
        </p:nvCxnSpPr>
        <p:spPr>
          <a:xfrm rot="5400000">
            <a:off x="5343993" y="4107790"/>
            <a:ext cx="343635" cy="1327219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8771F536-BB6C-962E-1ADF-B03EA9042F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2141" y="4163421"/>
            <a:ext cx="297333" cy="1262777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0906E3-4A40-4543-B1A0-29DAE2C18FAB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206C4E-012B-8AAC-AE0C-3990F9359DEC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시스템 초기 기획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45C1A09-6491-2045-344B-44C1142C5582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80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Github 깃허브 로고 아이콘 프로그램 - Pixabay의 무료 벡터 그래픽">
            <a:extLst>
              <a:ext uri="{FF2B5EF4-FFF2-40B4-BE49-F238E27FC236}">
                <a16:creationId xmlns:a16="http://schemas.microsoft.com/office/drawing/2014/main" id="{C77EEB18-9DB1-9C70-7DD9-4BD9A54B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0" y="1378020"/>
            <a:ext cx="3035160" cy="3035160"/>
          </a:xfrm>
          <a:custGeom>
            <a:avLst/>
            <a:gdLst>
              <a:gd name="connsiteX0" fmla="*/ 1517580 w 3035160"/>
              <a:gd name="connsiteY0" fmla="*/ 0 h 3035160"/>
              <a:gd name="connsiteX1" fmla="*/ 3035160 w 3035160"/>
              <a:gd name="connsiteY1" fmla="*/ 1517580 h 3035160"/>
              <a:gd name="connsiteX2" fmla="*/ 1517580 w 3035160"/>
              <a:gd name="connsiteY2" fmla="*/ 3035160 h 3035160"/>
              <a:gd name="connsiteX3" fmla="*/ 0 w 3035160"/>
              <a:gd name="connsiteY3" fmla="*/ 1517580 h 3035160"/>
              <a:gd name="connsiteX4" fmla="*/ 1517580 w 3035160"/>
              <a:gd name="connsiteY4" fmla="*/ 0 h 303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5160" h="3035160">
                <a:moveTo>
                  <a:pt x="1517580" y="0"/>
                </a:moveTo>
                <a:cubicBezTo>
                  <a:pt x="2355716" y="0"/>
                  <a:pt x="3035160" y="679444"/>
                  <a:pt x="3035160" y="1517580"/>
                </a:cubicBezTo>
                <a:cubicBezTo>
                  <a:pt x="3035160" y="2355716"/>
                  <a:pt x="2355716" y="3035160"/>
                  <a:pt x="1517580" y="3035160"/>
                </a:cubicBezTo>
                <a:cubicBezTo>
                  <a:pt x="679444" y="3035160"/>
                  <a:pt x="0" y="2355716"/>
                  <a:pt x="0" y="1517580"/>
                </a:cubicBezTo>
                <a:cubicBezTo>
                  <a:pt x="0" y="679444"/>
                  <a:pt x="679444" y="0"/>
                  <a:pt x="1517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디스코드 로고 Discord Logo PNG/SVG/AI">
            <a:extLst>
              <a:ext uri="{FF2B5EF4-FFF2-40B4-BE49-F238E27FC236}">
                <a16:creationId xmlns:a16="http://schemas.microsoft.com/office/drawing/2014/main" id="{C7B4A381-4105-75BC-FAF0-B3D5F806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3" t="18220" r="27743" b="19379"/>
          <a:stretch>
            <a:fillRect/>
          </a:stretch>
        </p:blipFill>
        <p:spPr bwMode="auto">
          <a:xfrm>
            <a:off x="4489520" y="1378020"/>
            <a:ext cx="3035160" cy="3035160"/>
          </a:xfrm>
          <a:custGeom>
            <a:avLst/>
            <a:gdLst>
              <a:gd name="connsiteX0" fmla="*/ 1517580 w 3035160"/>
              <a:gd name="connsiteY0" fmla="*/ 0 h 3035160"/>
              <a:gd name="connsiteX1" fmla="*/ 3035160 w 3035160"/>
              <a:gd name="connsiteY1" fmla="*/ 1517580 h 3035160"/>
              <a:gd name="connsiteX2" fmla="*/ 1517580 w 3035160"/>
              <a:gd name="connsiteY2" fmla="*/ 3035160 h 3035160"/>
              <a:gd name="connsiteX3" fmla="*/ 0 w 3035160"/>
              <a:gd name="connsiteY3" fmla="*/ 1517580 h 3035160"/>
              <a:gd name="connsiteX4" fmla="*/ 1517580 w 3035160"/>
              <a:gd name="connsiteY4" fmla="*/ 0 h 303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5160" h="3035160">
                <a:moveTo>
                  <a:pt x="1517580" y="0"/>
                </a:moveTo>
                <a:cubicBezTo>
                  <a:pt x="2355716" y="0"/>
                  <a:pt x="3035160" y="679444"/>
                  <a:pt x="3035160" y="1517580"/>
                </a:cubicBezTo>
                <a:cubicBezTo>
                  <a:pt x="3035160" y="2355716"/>
                  <a:pt x="2355716" y="3035160"/>
                  <a:pt x="1517580" y="3035160"/>
                </a:cubicBezTo>
                <a:cubicBezTo>
                  <a:pt x="679444" y="3035160"/>
                  <a:pt x="0" y="2355716"/>
                  <a:pt x="0" y="1517580"/>
                </a:cubicBezTo>
                <a:cubicBezTo>
                  <a:pt x="0" y="679444"/>
                  <a:pt x="679444" y="0"/>
                  <a:pt x="1517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256F0E-6B39-ACCD-C319-C820A687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"/>
          <a:stretch>
            <a:fillRect/>
          </a:stretch>
        </p:blipFill>
        <p:spPr bwMode="auto">
          <a:xfrm>
            <a:off x="8430221" y="1378020"/>
            <a:ext cx="3024681" cy="3034800"/>
          </a:xfrm>
          <a:custGeom>
            <a:avLst/>
            <a:gdLst>
              <a:gd name="connsiteX0" fmla="*/ 1507460 w 3025040"/>
              <a:gd name="connsiteY0" fmla="*/ 0 h 3035160"/>
              <a:gd name="connsiteX1" fmla="*/ 3025040 w 3025040"/>
              <a:gd name="connsiteY1" fmla="*/ 1517580 h 3035160"/>
              <a:gd name="connsiteX2" fmla="*/ 1507460 w 3025040"/>
              <a:gd name="connsiteY2" fmla="*/ 3035160 h 3035160"/>
              <a:gd name="connsiteX3" fmla="*/ 20712 w 3025040"/>
              <a:gd name="connsiteY3" fmla="*/ 1823425 h 3035160"/>
              <a:gd name="connsiteX4" fmla="*/ 0 w 3025040"/>
              <a:gd name="connsiteY4" fmla="*/ 1687715 h 3035160"/>
              <a:gd name="connsiteX5" fmla="*/ 0 w 3025040"/>
              <a:gd name="connsiteY5" fmla="*/ 1347445 h 3035160"/>
              <a:gd name="connsiteX6" fmla="*/ 20712 w 3025040"/>
              <a:gd name="connsiteY6" fmla="*/ 1211735 h 3035160"/>
              <a:gd name="connsiteX7" fmla="*/ 1507460 w 3025040"/>
              <a:gd name="connsiteY7" fmla="*/ 0 h 303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5040" h="3035160">
                <a:moveTo>
                  <a:pt x="1507460" y="0"/>
                </a:moveTo>
                <a:cubicBezTo>
                  <a:pt x="2345596" y="0"/>
                  <a:pt x="3025040" y="679444"/>
                  <a:pt x="3025040" y="1517580"/>
                </a:cubicBezTo>
                <a:cubicBezTo>
                  <a:pt x="3025040" y="2355716"/>
                  <a:pt x="2345596" y="3035160"/>
                  <a:pt x="1507460" y="3035160"/>
                </a:cubicBezTo>
                <a:cubicBezTo>
                  <a:pt x="774091" y="3035160"/>
                  <a:pt x="162221" y="2514961"/>
                  <a:pt x="20712" y="1823425"/>
                </a:cubicBezTo>
                <a:lnTo>
                  <a:pt x="0" y="1687715"/>
                </a:lnTo>
                <a:lnTo>
                  <a:pt x="0" y="1347445"/>
                </a:lnTo>
                <a:lnTo>
                  <a:pt x="20712" y="1211735"/>
                </a:lnTo>
                <a:cubicBezTo>
                  <a:pt x="162221" y="520199"/>
                  <a:pt x="774091" y="0"/>
                  <a:pt x="150746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40D4F9-8B65-320F-A915-27902FF25F09}"/>
              </a:ext>
            </a:extLst>
          </p:cNvPr>
          <p:cNvSpPr/>
          <p:nvPr/>
        </p:nvSpPr>
        <p:spPr>
          <a:xfrm>
            <a:off x="522752" y="4678326"/>
            <a:ext cx="3071348" cy="1382232"/>
          </a:xfrm>
          <a:prstGeom prst="round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버전관리 툴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깃 허브 사용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버전 별 이슈 및 전달사항 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정리 및 보관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126844-6841-3348-9BF6-FB907F013246}"/>
              </a:ext>
            </a:extLst>
          </p:cNvPr>
          <p:cNvSpPr/>
          <p:nvPr/>
        </p:nvSpPr>
        <p:spPr>
          <a:xfrm>
            <a:off x="4464819" y="4678326"/>
            <a:ext cx="3071348" cy="1382232"/>
          </a:xfrm>
          <a:prstGeom prst="round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단위 회의진행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 소통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회의록 공유 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관련자료 공유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5B325D1-3BC5-12D7-6706-268D301ECF62}"/>
              </a:ext>
            </a:extLst>
          </p:cNvPr>
          <p:cNvSpPr/>
          <p:nvPr/>
        </p:nvSpPr>
        <p:spPr>
          <a:xfrm>
            <a:off x="8406887" y="4678326"/>
            <a:ext cx="3071348" cy="1382232"/>
          </a:xfrm>
          <a:prstGeom prst="round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긴급 이슈 공유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 일정 관리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관련자료 공유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643E52-BF72-5ADA-9969-26C14D7DB498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226112-2AAF-A39A-72D8-13F4FDD4CC79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업무관리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6DC3260-8584-E3C5-5D36-1A032F12946A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0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순위 - 무료 스포츠와 경쟁개 아이콘">
            <a:extLst>
              <a:ext uri="{FF2B5EF4-FFF2-40B4-BE49-F238E27FC236}">
                <a16:creationId xmlns:a16="http://schemas.microsoft.com/office/drawing/2014/main" id="{996D8EC0-AE6F-2EC8-BE79-1A2E1838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9" y="1838555"/>
            <a:ext cx="3391786" cy="339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38FCFDF-DAAF-99CA-A063-42FC78F69DA0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593541-A8B4-9285-9EC3-AD4BC163A83A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랭킹 시스템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6F05655-A421-A0C0-FF6D-C96A5A4C2760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5477B0-85D8-7E11-A4FE-D826D7AB515F}"/>
              </a:ext>
            </a:extLst>
          </p:cNvPr>
          <p:cNvGrpSpPr/>
          <p:nvPr/>
        </p:nvGrpSpPr>
        <p:grpSpPr>
          <a:xfrm>
            <a:off x="5485456" y="491818"/>
            <a:ext cx="5714470" cy="2146748"/>
            <a:chOff x="5860841" y="1165967"/>
            <a:chExt cx="5714470" cy="214674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D6F9C29-9CC8-8883-9E7E-F90BCE283B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87"/>
            <a:stretch>
              <a:fillRect/>
            </a:stretch>
          </p:blipFill>
          <p:spPr bwMode="auto">
            <a:xfrm>
              <a:off x="5860841" y="1442029"/>
              <a:ext cx="1494310" cy="159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E49592-2A9A-4076-C97F-462239AA6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00"/>
                      </a14:imgEffect>
                      <a14:imgEffect>
                        <a14:saturation sat="9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5"/>
            <a:stretch>
              <a:fillRect/>
            </a:stretch>
          </p:blipFill>
          <p:spPr bwMode="auto">
            <a:xfrm>
              <a:off x="7224695" y="1165967"/>
              <a:ext cx="4350616" cy="214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첫 구글 플레이 스토어 게임 출시 &quot;Just Cube&quot;">
            <a:extLst>
              <a:ext uri="{FF2B5EF4-FFF2-40B4-BE49-F238E27FC236}">
                <a16:creationId xmlns:a16="http://schemas.microsoft.com/office/drawing/2014/main" id="{1F4BFB2D-043F-AF9D-8331-6795E882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53" b="89055" l="5235" r="95848">
                        <a14:foregroundMark x1="6137" y1="46766" x2="5235" y2="52736"/>
                        <a14:foregroundMark x1="6137" y1="28358" x2="8664" y2="56716"/>
                        <a14:foregroundMark x1="10289" y1="40299" x2="12274" y2="49254"/>
                        <a14:foregroundMark x1="42780" y1="21891" x2="42780" y2="21891"/>
                        <a14:foregroundMark x1="39892" y1="27861" x2="39892" y2="27861"/>
                        <a14:foregroundMark x1="39531" y1="33831" x2="39531" y2="33831"/>
                        <a14:foregroundMark x1="42780" y1="44776" x2="42780" y2="44776"/>
                        <a14:foregroundMark x1="51264" y1="31343" x2="51264" y2="31343"/>
                        <a14:foregroundMark x1="58845" y1="33333" x2="58845" y2="33333"/>
                        <a14:foregroundMark x1="62455" y1="34826" x2="62455" y2="34826"/>
                        <a14:foregroundMark x1="68773" y1="32338" x2="68773" y2="32338"/>
                        <a14:foregroundMark x1="72022" y1="37811" x2="72022" y2="37811"/>
                        <a14:foregroundMark x1="80866" y1="33831" x2="80866" y2="33831"/>
                        <a14:foregroundMark x1="86101" y1="34328" x2="86101" y2="34328"/>
                        <a14:foregroundMark x1="93682" y1="31343" x2="95848" y2="42289"/>
                        <a14:foregroundMark x1="92058" y1="35821" x2="92058" y2="35821"/>
                        <a14:foregroundMark x1="42419" y1="63184" x2="42419" y2="63184"/>
                        <a14:foregroundMark x1="44946" y1="82090" x2="44946" y2="82090"/>
                        <a14:foregroundMark x1="45848" y1="75622" x2="45848" y2="75622"/>
                        <a14:foregroundMark x1="45307" y1="74129" x2="45307" y2="74129"/>
                        <a14:foregroundMark x1="50722" y1="77114" x2="50722" y2="77114"/>
                        <a14:foregroundMark x1="57220" y1="74627" x2="57220" y2="74627"/>
                        <a14:foregroundMark x1="63357" y1="76617" x2="63357" y2="76617"/>
                        <a14:foregroundMark x1="72383" y1="71144" x2="72383" y2="71144"/>
                        <a14:foregroundMark x1="51625" y1="76617" x2="51625" y2="76617"/>
                        <a14:backgroundMark x1="72563" y1="34826" x2="72563" y2="34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41" y="4603586"/>
            <a:ext cx="4330996" cy="157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17C9DC8-FBCF-F608-9E58-79481F50FA95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 flipV="1">
            <a:off x="4008475" y="1565192"/>
            <a:ext cx="1476981" cy="1969256"/>
          </a:xfrm>
          <a:prstGeom prst="bentConnector3">
            <a:avLst>
              <a:gd name="adj1" fmla="val 6316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AF7F38E-24BC-2099-DF97-3A9BF22CF67A}"/>
              </a:ext>
            </a:extLst>
          </p:cNvPr>
          <p:cNvCxnSpPr>
            <a:stCxn id="1026" idx="3"/>
            <a:endCxn id="7" idx="1"/>
          </p:cNvCxnSpPr>
          <p:nvPr/>
        </p:nvCxnSpPr>
        <p:spPr>
          <a:xfrm>
            <a:off x="4008475" y="3534448"/>
            <a:ext cx="1852366" cy="185481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4CCB765-EE72-D23E-1886-3D699A5E6438}"/>
              </a:ext>
            </a:extLst>
          </p:cNvPr>
          <p:cNvSpPr/>
          <p:nvPr/>
        </p:nvSpPr>
        <p:spPr>
          <a:xfrm>
            <a:off x="5860841" y="2573711"/>
            <a:ext cx="4929079" cy="1710578"/>
          </a:xfrm>
          <a:prstGeom prst="round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랭킹 시스템 구현</a:t>
            </a:r>
            <a:endParaRPr lang="en-US" altLang="ko-KR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데이터베이스 연동</a:t>
            </a:r>
            <a:endParaRPr lang="en-US" altLang="ko-KR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59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119B0-FD71-EE87-A19F-4F4CADC39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첫 구글 플레이 스토어 게임 출시 &quot;Just Cube&quot;">
            <a:extLst>
              <a:ext uri="{FF2B5EF4-FFF2-40B4-BE49-F238E27FC236}">
                <a16:creationId xmlns:a16="http://schemas.microsoft.com/office/drawing/2014/main" id="{AB601CE1-4DC7-71CC-463B-4BC11D4F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3" b="89055" l="5235" r="95848">
                        <a14:foregroundMark x1="6137" y1="46766" x2="5235" y2="52736"/>
                        <a14:foregroundMark x1="6137" y1="28358" x2="8664" y2="56716"/>
                        <a14:foregroundMark x1="10289" y1="40299" x2="12274" y2="49254"/>
                        <a14:foregroundMark x1="42780" y1="21891" x2="42780" y2="21891"/>
                        <a14:foregroundMark x1="39892" y1="27861" x2="39892" y2="27861"/>
                        <a14:foregroundMark x1="39531" y1="33831" x2="39531" y2="33831"/>
                        <a14:foregroundMark x1="42780" y1="44776" x2="42780" y2="44776"/>
                        <a14:foregroundMark x1="51264" y1="31343" x2="51264" y2="31343"/>
                        <a14:foregroundMark x1="58845" y1="33333" x2="58845" y2="33333"/>
                        <a14:foregroundMark x1="62455" y1="34826" x2="62455" y2="34826"/>
                        <a14:foregroundMark x1="68773" y1="32338" x2="68773" y2="32338"/>
                        <a14:foregroundMark x1="72022" y1="37811" x2="72022" y2="37811"/>
                        <a14:foregroundMark x1="80866" y1="33831" x2="80866" y2="33831"/>
                        <a14:foregroundMark x1="86101" y1="34328" x2="86101" y2="34328"/>
                        <a14:foregroundMark x1="93682" y1="31343" x2="95848" y2="42289"/>
                        <a14:foregroundMark x1="92058" y1="35821" x2="92058" y2="35821"/>
                        <a14:foregroundMark x1="42419" y1="63184" x2="42419" y2="63184"/>
                        <a14:foregroundMark x1="44946" y1="82090" x2="44946" y2="82090"/>
                        <a14:foregroundMark x1="45848" y1="75622" x2="45848" y2="75622"/>
                        <a14:foregroundMark x1="45307" y1="74129" x2="45307" y2="74129"/>
                        <a14:foregroundMark x1="50722" y1="77114" x2="50722" y2="77114"/>
                        <a14:foregroundMark x1="57220" y1="74627" x2="57220" y2="74627"/>
                        <a14:foregroundMark x1="63357" y1="76617" x2="63357" y2="76617"/>
                        <a14:foregroundMark x1="72383" y1="71144" x2="72383" y2="71144"/>
                        <a14:foregroundMark x1="51625" y1="76617" x2="51625" y2="76617"/>
                        <a14:backgroundMark x1="72563" y1="34826" x2="72563" y2="34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20" y="4539791"/>
            <a:ext cx="4330996" cy="157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버전 관리 - 무료 네트워킹개 아이콘">
            <a:extLst>
              <a:ext uri="{FF2B5EF4-FFF2-40B4-BE49-F238E27FC236}">
                <a16:creationId xmlns:a16="http://schemas.microsoft.com/office/drawing/2014/main" id="{C99B30B3-CF80-9B37-2DCC-BD69472E6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1797" l="6250" r="63281">
                        <a14:foregroundMark x1="40625" y1="77148" x2="47656" y2="84180"/>
                        <a14:foregroundMark x1="47656" y1="84180" x2="53906" y2="84961"/>
                        <a14:foregroundMark x1="58789" y1="83984" x2="44922" y2="75195"/>
                        <a14:foregroundMark x1="44531" y1="74805" x2="40039" y2="89453"/>
                        <a14:foregroundMark x1="40234" y1="88477" x2="40234" y2="88477"/>
                        <a14:foregroundMark x1="54883" y1="91797" x2="54883" y2="91797"/>
                        <a14:foregroundMark x1="44141" y1="91797" x2="44141" y2="91797"/>
                        <a14:foregroundMark x1="42969" y1="91992" x2="42969" y2="91992"/>
                        <a14:foregroundMark x1="62500" y1="84180" x2="62500" y2="84180"/>
                        <a14:foregroundMark x1="63281" y1="81055" x2="63281" y2="82617"/>
                        <a14:foregroundMark x1="61328" y1="80273" x2="60742" y2="80273"/>
                        <a14:backgroundMark x1="60547" y1="48242" x2="60547" y2="4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230"/>
          <a:stretch>
            <a:fillRect/>
          </a:stretch>
        </p:blipFill>
        <p:spPr bwMode="auto">
          <a:xfrm>
            <a:off x="7432524" y="260204"/>
            <a:ext cx="3058632" cy="46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 표시 PNG 이미지 | PNGWing">
            <a:extLst>
              <a:ext uri="{FF2B5EF4-FFF2-40B4-BE49-F238E27FC236}">
                <a16:creationId xmlns:a16="http://schemas.microsoft.com/office/drawing/2014/main" id="{94C6D8B0-7B08-AB95-DAFD-D6E4ADE4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25" b="98093" l="3056" r="98056">
                        <a14:foregroundMark x1="20000" y1="7629" x2="20000" y2="7629"/>
                        <a14:foregroundMark x1="7778" y1="17166" x2="7778" y2="17166"/>
                        <a14:foregroundMark x1="18333" y1="4087" x2="18333" y2="4087"/>
                        <a14:foregroundMark x1="3611" y1="18256" x2="3611" y2="18256"/>
                        <a14:foregroundMark x1="18889" y1="93460" x2="18889" y2="93460"/>
                        <a14:foregroundMark x1="90833" y1="83379" x2="90833" y2="83379"/>
                        <a14:foregroundMark x1="92500" y1="17984" x2="92500" y2="17984"/>
                        <a14:foregroundMark x1="96667" y1="19346" x2="96667" y2="19346"/>
                        <a14:foregroundMark x1="80833" y1="3270" x2="80833" y2="3270"/>
                        <a14:foregroundMark x1="17778" y1="2997" x2="17778" y2="2997"/>
                        <a14:foregroundMark x1="80833" y1="2997" x2="80833" y2="2997"/>
                        <a14:foregroundMark x1="82778" y1="95368" x2="82778" y2="95368"/>
                        <a14:foregroundMark x1="98333" y1="82561" x2="98333" y2="82561"/>
                        <a14:foregroundMark x1="18889" y1="98093" x2="18889" y2="98093"/>
                        <a14:foregroundMark x1="3056" y1="83379" x2="3056" y2="83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318" y="1571490"/>
            <a:ext cx="858024" cy="87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DBB5F-584E-FA4C-2D17-631EC89B6950}"/>
              </a:ext>
            </a:extLst>
          </p:cNvPr>
          <p:cNvSpPr/>
          <p:nvPr/>
        </p:nvSpPr>
        <p:spPr>
          <a:xfrm>
            <a:off x="340550" y="1167002"/>
            <a:ext cx="3232298" cy="598938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AF1E4D-6934-EE65-C6B1-8939D2DD0519}"/>
              </a:ext>
            </a:extLst>
          </p:cNvPr>
          <p:cNvSpPr/>
          <p:nvPr/>
        </p:nvSpPr>
        <p:spPr>
          <a:xfrm>
            <a:off x="340549" y="1660550"/>
            <a:ext cx="6506041" cy="470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D1D6B1-74F0-83D4-AE2F-9D244680D873}"/>
              </a:ext>
            </a:extLst>
          </p:cNvPr>
          <p:cNvSpPr/>
          <p:nvPr/>
        </p:nvSpPr>
        <p:spPr>
          <a:xfrm>
            <a:off x="563526" y="2379693"/>
            <a:ext cx="922857" cy="89636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F3086EA-3135-9361-E38B-514756F4E2D2}"/>
              </a:ext>
            </a:extLst>
          </p:cNvPr>
          <p:cNvCxnSpPr/>
          <p:nvPr/>
        </p:nvCxnSpPr>
        <p:spPr>
          <a:xfrm>
            <a:off x="837827" y="3920067"/>
            <a:ext cx="547004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4" descr="게임 패드 - 무료 과학 기술개 아이콘">
            <a:extLst>
              <a:ext uri="{FF2B5EF4-FFF2-40B4-BE49-F238E27FC236}">
                <a16:creationId xmlns:a16="http://schemas.microsoft.com/office/drawing/2014/main" id="{58762F50-55DE-7F1D-BE9B-1A2BC4C4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5" y="2389621"/>
            <a:ext cx="922856" cy="9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70F733-7856-25CE-C97E-2DA13D2B911A}"/>
              </a:ext>
            </a:extLst>
          </p:cNvPr>
          <p:cNvSpPr txBox="1"/>
          <p:nvPr/>
        </p:nvSpPr>
        <p:spPr>
          <a:xfrm>
            <a:off x="340549" y="1204036"/>
            <a:ext cx="32322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GPGS 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9CAA20-E21C-49C9-EEEE-6E0A8EB2692C}"/>
              </a:ext>
            </a:extLst>
          </p:cNvPr>
          <p:cNvGrpSpPr/>
          <p:nvPr/>
        </p:nvGrpSpPr>
        <p:grpSpPr>
          <a:xfrm>
            <a:off x="954376" y="2084006"/>
            <a:ext cx="5664879" cy="1514056"/>
            <a:chOff x="375153" y="1825571"/>
            <a:chExt cx="5664879" cy="15140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C8E359-AA58-2BBC-DE1F-0BCBC4069953}"/>
                </a:ext>
              </a:extLst>
            </p:cNvPr>
            <p:cNvSpPr txBox="1"/>
            <p:nvPr/>
          </p:nvSpPr>
          <p:spPr>
            <a:xfrm>
              <a:off x="375153" y="1825571"/>
              <a:ext cx="23954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상세내용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5B4E82-6619-DC7E-BFE4-724269A79932}"/>
                </a:ext>
              </a:extLst>
            </p:cNvPr>
            <p:cNvSpPr txBox="1"/>
            <p:nvPr/>
          </p:nvSpPr>
          <p:spPr>
            <a:xfrm>
              <a:off x="974490" y="2139298"/>
              <a:ext cx="50655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 연동 개발 도중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GPGS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버전이 바뀌는 문제 발생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GPGS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V2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 전환된 이후 공식 문서나 인터넷 자료가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부족하거나 대부분 이전 버전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(V1)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기반으로 작성되어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최신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SDK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 맞는 문법과 구조를 이해하는 데 어려움 발생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C2CF8C-CFD0-75F5-6587-1188D32EC74B}"/>
              </a:ext>
            </a:extLst>
          </p:cNvPr>
          <p:cNvGrpSpPr/>
          <p:nvPr/>
        </p:nvGrpSpPr>
        <p:grpSpPr>
          <a:xfrm>
            <a:off x="954376" y="4527658"/>
            <a:ext cx="5664879" cy="1237057"/>
            <a:chOff x="375153" y="1825571"/>
            <a:chExt cx="5664879" cy="12370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DAAFB0-2682-FF70-5226-A26ACC717B5C}"/>
                </a:ext>
              </a:extLst>
            </p:cNvPr>
            <p:cNvSpPr txBox="1"/>
            <p:nvPr/>
          </p:nvSpPr>
          <p:spPr>
            <a:xfrm>
              <a:off x="375153" y="1825571"/>
              <a:ext cx="23954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해결방안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297C09-CF2C-D007-2539-0B963AF00ECC}"/>
                </a:ext>
              </a:extLst>
            </p:cNvPr>
            <p:cNvSpPr txBox="1"/>
            <p:nvPr/>
          </p:nvSpPr>
          <p:spPr>
            <a:xfrm>
              <a:off x="974490" y="2139298"/>
              <a:ext cx="5065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V2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에서는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OAuth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인증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Google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계정 연동 방식 대신 변화된 흐름을 파악하는 데 시간이 소요되기에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 이상의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시간을 투자하여 공부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8403A9-7216-E2C6-646E-84A64096808B}"/>
              </a:ext>
            </a:extLst>
          </p:cNvPr>
          <p:cNvSpPr/>
          <p:nvPr/>
        </p:nvSpPr>
        <p:spPr>
          <a:xfrm>
            <a:off x="563526" y="4708247"/>
            <a:ext cx="922857" cy="89636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4" descr="게임 패드 - 무료 과학 기술개 아이콘">
            <a:extLst>
              <a:ext uri="{FF2B5EF4-FFF2-40B4-BE49-F238E27FC236}">
                <a16:creationId xmlns:a16="http://schemas.microsoft.com/office/drawing/2014/main" id="{937F3BB0-21C0-0029-1A3D-5D92EE44B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5" y="4718175"/>
            <a:ext cx="922856" cy="9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456C592-8F7D-D01A-3BE3-A5BA640203B9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C1BC6E-715F-D680-E767-08B315AFEAFD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문제점 및 해결방안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92EE46E-5C50-6868-88CC-7B1F553527C8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375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332F-4EED-6856-2198-3A89A97A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270072-052F-0E70-CC5C-4C17A6C1C089}"/>
              </a:ext>
            </a:extLst>
          </p:cNvPr>
          <p:cNvSpPr/>
          <p:nvPr/>
        </p:nvSpPr>
        <p:spPr>
          <a:xfrm>
            <a:off x="340550" y="1167002"/>
            <a:ext cx="3232298" cy="598938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2DA0B6-7A90-848C-8730-80DC697613AD}"/>
              </a:ext>
            </a:extLst>
          </p:cNvPr>
          <p:cNvSpPr/>
          <p:nvPr/>
        </p:nvSpPr>
        <p:spPr>
          <a:xfrm>
            <a:off x="340549" y="1660551"/>
            <a:ext cx="6506041" cy="39934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35392B-58DA-84F8-082C-00F09F7DB41B}"/>
              </a:ext>
            </a:extLst>
          </p:cNvPr>
          <p:cNvSpPr/>
          <p:nvPr/>
        </p:nvSpPr>
        <p:spPr>
          <a:xfrm>
            <a:off x="563526" y="2379693"/>
            <a:ext cx="922857" cy="89636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4E79CB-E590-D8C3-6EF1-CB058357DC64}"/>
              </a:ext>
            </a:extLst>
          </p:cNvPr>
          <p:cNvCxnSpPr/>
          <p:nvPr/>
        </p:nvCxnSpPr>
        <p:spPr>
          <a:xfrm>
            <a:off x="837827" y="3824374"/>
            <a:ext cx="547004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4" descr="게임 패드 - 무료 과학 기술개 아이콘">
            <a:extLst>
              <a:ext uri="{FF2B5EF4-FFF2-40B4-BE49-F238E27FC236}">
                <a16:creationId xmlns:a16="http://schemas.microsoft.com/office/drawing/2014/main" id="{0515E234-812F-E3E8-B6A4-D29097A5F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5" y="2389621"/>
            <a:ext cx="922856" cy="9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9E8533-E9B6-F76D-8B36-2BD153DD93FB}"/>
              </a:ext>
            </a:extLst>
          </p:cNvPr>
          <p:cNvSpPr txBox="1"/>
          <p:nvPr/>
        </p:nvSpPr>
        <p:spPr>
          <a:xfrm>
            <a:off x="340549" y="1204036"/>
            <a:ext cx="32322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파이어 베이스 트리구현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B7D01E3-7658-1851-CD6F-BF0C6B1D1ED8}"/>
              </a:ext>
            </a:extLst>
          </p:cNvPr>
          <p:cNvGrpSpPr/>
          <p:nvPr/>
        </p:nvGrpSpPr>
        <p:grpSpPr>
          <a:xfrm>
            <a:off x="954376" y="2084006"/>
            <a:ext cx="5664879" cy="1237057"/>
            <a:chOff x="375153" y="1825571"/>
            <a:chExt cx="5664879" cy="12370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838AB8-A5B3-47E9-01E4-D268A5545BEC}"/>
                </a:ext>
              </a:extLst>
            </p:cNvPr>
            <p:cNvSpPr txBox="1"/>
            <p:nvPr/>
          </p:nvSpPr>
          <p:spPr>
            <a:xfrm>
              <a:off x="375153" y="1825571"/>
              <a:ext cx="23954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상세내용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D45081-AAA5-006E-8A10-86C29AE1885C}"/>
                </a:ext>
              </a:extLst>
            </p:cNvPr>
            <p:cNvSpPr txBox="1"/>
            <p:nvPr/>
          </p:nvSpPr>
          <p:spPr>
            <a:xfrm>
              <a:off x="974490" y="2139298"/>
              <a:ext cx="5065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최초에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파이어베이스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트리를 만들 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유니티와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파이어베이스를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연결하여 데이터를 어떤 식으로 저장하고 불러오는 지 얘기하는 국내 자료가 부족한 상황 발생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D9E9754-BC64-AB5D-5D53-ED3E8E173AC4}"/>
              </a:ext>
            </a:extLst>
          </p:cNvPr>
          <p:cNvGrpSpPr/>
          <p:nvPr/>
        </p:nvGrpSpPr>
        <p:grpSpPr>
          <a:xfrm>
            <a:off x="954376" y="4349795"/>
            <a:ext cx="5664879" cy="960058"/>
            <a:chOff x="375153" y="1825571"/>
            <a:chExt cx="5664879" cy="9600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E11E7C-E986-0747-9785-A133A3C9D172}"/>
                </a:ext>
              </a:extLst>
            </p:cNvPr>
            <p:cNvSpPr txBox="1"/>
            <p:nvPr/>
          </p:nvSpPr>
          <p:spPr>
            <a:xfrm>
              <a:off x="375153" y="1825571"/>
              <a:ext cx="23954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해결방안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D31D175-6FE4-0E1C-9CD3-10BAAC6310E4}"/>
                </a:ext>
              </a:extLst>
            </p:cNvPr>
            <p:cNvSpPr txBox="1"/>
            <p:nvPr/>
          </p:nvSpPr>
          <p:spPr>
            <a:xfrm>
              <a:off x="974490" y="2139298"/>
              <a:ext cx="50655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파이어베이스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공식 홈페이지와 외국 자료들도 찾아보면서 명령어들과 트리 구조 설계법을 배워 게임에 적용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C3B8EE-C9AA-E44C-5A67-CD000640615B}"/>
              </a:ext>
            </a:extLst>
          </p:cNvPr>
          <p:cNvSpPr/>
          <p:nvPr/>
        </p:nvSpPr>
        <p:spPr>
          <a:xfrm>
            <a:off x="563526" y="4413489"/>
            <a:ext cx="922857" cy="89636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4" descr="게임 패드 - 무료 과학 기술개 아이콘">
            <a:extLst>
              <a:ext uri="{FF2B5EF4-FFF2-40B4-BE49-F238E27FC236}">
                <a16:creationId xmlns:a16="http://schemas.microsoft.com/office/drawing/2014/main" id="{98CF4F04-9937-EBB7-A85E-2F8F48642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5" y="4423417"/>
            <a:ext cx="922856" cy="9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트리 구조 - 무료 사업개 아이콘">
            <a:extLst>
              <a:ext uri="{FF2B5EF4-FFF2-40B4-BE49-F238E27FC236}">
                <a16:creationId xmlns:a16="http://schemas.microsoft.com/office/drawing/2014/main" id="{8474EF52-E4C9-D9FE-F175-1070AC7B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4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C28B764-8E54-917F-4075-FB41C11BA9D3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70FB19-1014-91CD-A7A4-8958EE9DF70F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문제점 및 해결방안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384B86A-DAD4-3143-5EDE-E51C6374C977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82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6DDB74-812F-91AF-4B08-D0022DB1D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8" b="52606"/>
          <a:stretch/>
        </p:blipFill>
        <p:spPr>
          <a:xfrm>
            <a:off x="0" y="0"/>
            <a:ext cx="12525998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7CFFCA-C7CC-70FA-2CA1-057BFC5E015B}"/>
              </a:ext>
            </a:extLst>
          </p:cNvPr>
          <p:cNvSpPr/>
          <p:nvPr/>
        </p:nvSpPr>
        <p:spPr>
          <a:xfrm rot="10800000">
            <a:off x="0" y="-1"/>
            <a:ext cx="12525998" cy="5892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  <a:alpha val="3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6EE5E7-6797-32B9-4FD7-3DD16EE1222C}"/>
              </a:ext>
            </a:extLst>
          </p:cNvPr>
          <p:cNvSpPr/>
          <p:nvPr/>
        </p:nvSpPr>
        <p:spPr>
          <a:xfrm>
            <a:off x="0" y="5041899"/>
            <a:ext cx="12525998" cy="181610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5329C0-0051-DEAB-A437-7AB97AD47041}"/>
              </a:ext>
            </a:extLst>
          </p:cNvPr>
          <p:cNvSpPr/>
          <p:nvPr/>
        </p:nvSpPr>
        <p:spPr>
          <a:xfrm>
            <a:off x="283533" y="2700669"/>
            <a:ext cx="2849526" cy="38915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소개</a:t>
            </a: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소개</a:t>
            </a: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9535FC-9C60-F9AB-7F3B-58852A8A04FB}"/>
              </a:ext>
            </a:extLst>
          </p:cNvPr>
          <p:cNvSpPr/>
          <p:nvPr/>
        </p:nvSpPr>
        <p:spPr>
          <a:xfrm>
            <a:off x="3303180" y="2700669"/>
            <a:ext cx="2849526" cy="38915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타임라인</a:t>
            </a: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 소개</a:t>
            </a: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해결방안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FE7543-D997-119D-8C11-87D966C7669B}"/>
              </a:ext>
            </a:extLst>
          </p:cNvPr>
          <p:cNvSpPr/>
          <p:nvPr/>
        </p:nvSpPr>
        <p:spPr>
          <a:xfrm>
            <a:off x="6322827" y="2700669"/>
            <a:ext cx="2849526" cy="38915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타임라인</a:t>
            </a: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업무</a:t>
            </a: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 및 해결방안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B0DFDE-E910-44E3-A694-97733B3D8F02}"/>
              </a:ext>
            </a:extLst>
          </p:cNvPr>
          <p:cNvSpPr/>
          <p:nvPr/>
        </p:nvSpPr>
        <p:spPr>
          <a:xfrm>
            <a:off x="9342474" y="2700669"/>
            <a:ext cx="2849526" cy="38915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 설명</a:t>
            </a: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성과</a:t>
            </a: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 비교분석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1C12C-DC67-135E-55C9-316247D52ED0}"/>
              </a:ext>
            </a:extLst>
          </p:cNvPr>
          <p:cNvSpPr txBox="1"/>
          <p:nvPr/>
        </p:nvSpPr>
        <p:spPr>
          <a:xfrm>
            <a:off x="-457200" y="168787"/>
            <a:ext cx="30125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6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6A8F8D83-2661-EBF2-84DE-45B4A2D7CF06}"/>
              </a:ext>
            </a:extLst>
          </p:cNvPr>
          <p:cNvSpPr/>
          <p:nvPr/>
        </p:nvSpPr>
        <p:spPr>
          <a:xfrm>
            <a:off x="283533" y="5949949"/>
            <a:ext cx="491167" cy="642237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0809E5FE-BC1B-2457-6458-A01BD52BC686}"/>
              </a:ext>
            </a:extLst>
          </p:cNvPr>
          <p:cNvSpPr/>
          <p:nvPr/>
        </p:nvSpPr>
        <p:spPr>
          <a:xfrm>
            <a:off x="3303180" y="5949949"/>
            <a:ext cx="491167" cy="642237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EFD0D9D-AB38-A226-0026-95E4C4CDE8F1}"/>
              </a:ext>
            </a:extLst>
          </p:cNvPr>
          <p:cNvSpPr/>
          <p:nvPr/>
        </p:nvSpPr>
        <p:spPr>
          <a:xfrm>
            <a:off x="6322827" y="5949949"/>
            <a:ext cx="491167" cy="642237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EEA55E0-DD13-56E7-F2F9-83B9DCC84FD7}"/>
              </a:ext>
            </a:extLst>
          </p:cNvPr>
          <p:cNvSpPr/>
          <p:nvPr/>
        </p:nvSpPr>
        <p:spPr>
          <a:xfrm>
            <a:off x="9342474" y="5949949"/>
            <a:ext cx="491167" cy="642237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2B0316-3B9A-20EE-D65C-803E3DAD5976}"/>
              </a:ext>
            </a:extLst>
          </p:cNvPr>
          <p:cNvSpPr/>
          <p:nvPr/>
        </p:nvSpPr>
        <p:spPr>
          <a:xfrm>
            <a:off x="635000" y="2247900"/>
            <a:ext cx="2197100" cy="950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3D22E0-65A1-8203-6054-CA1E7C262445}"/>
              </a:ext>
            </a:extLst>
          </p:cNvPr>
          <p:cNvSpPr/>
          <p:nvPr/>
        </p:nvSpPr>
        <p:spPr>
          <a:xfrm>
            <a:off x="3629393" y="2247900"/>
            <a:ext cx="2197100" cy="950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및</a:t>
            </a:r>
            <a:endParaRPr lang="en-US" altLang="ko-KR" sz="3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출시과정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793F1B-19ED-39C8-1D26-7351E196C21B}"/>
              </a:ext>
            </a:extLst>
          </p:cNvPr>
          <p:cNvSpPr/>
          <p:nvPr/>
        </p:nvSpPr>
        <p:spPr>
          <a:xfrm>
            <a:off x="6649040" y="2247900"/>
            <a:ext cx="2197100" cy="950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 이후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C9938E-1D05-5362-4EBF-F5EC104E3820}"/>
              </a:ext>
            </a:extLst>
          </p:cNvPr>
          <p:cNvSpPr/>
          <p:nvPr/>
        </p:nvSpPr>
        <p:spPr>
          <a:xfrm>
            <a:off x="9668687" y="2247900"/>
            <a:ext cx="2197100" cy="9508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</a:p>
        </p:txBody>
      </p:sp>
      <p:pic>
        <p:nvPicPr>
          <p:cNvPr id="19" name="그림 18" descr="하트, 예술, 다채로움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FEF45E-35E0-2AA9-E912-A163EE52E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602" y="2032534"/>
            <a:ext cx="480402" cy="488416"/>
          </a:xfrm>
          <a:prstGeom prst="rect">
            <a:avLst/>
          </a:prstGeom>
        </p:spPr>
      </p:pic>
      <p:pic>
        <p:nvPicPr>
          <p:cNvPr id="20" name="그림 19" descr="노랑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0AF55F-C15F-AA0C-FC6C-3CA07BBA1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11" y="2113598"/>
            <a:ext cx="417820" cy="411776"/>
          </a:xfrm>
          <a:prstGeom prst="rect">
            <a:avLst/>
          </a:prstGeom>
        </p:spPr>
      </p:pic>
      <p:pic>
        <p:nvPicPr>
          <p:cNvPr id="21" name="그림 20" descr="그린, 다채로움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8B2289-3D56-0261-DF7B-1CE068B34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605391" y="2190406"/>
            <a:ext cx="332456" cy="330544"/>
          </a:xfrm>
          <a:prstGeom prst="rect">
            <a:avLst/>
          </a:prstGeom>
        </p:spPr>
      </p:pic>
      <p:pic>
        <p:nvPicPr>
          <p:cNvPr id="22" name="그림 21" descr="원, 다채로움, 예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E5B5A0-B756-0431-820F-3BE7CAB7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11516752" y="1952034"/>
            <a:ext cx="419660" cy="6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5D559-3674-8EBC-9A30-E8887267B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추상적 인 모양과 별과 우주 배경입니다. | 프리미엄 벡터">
            <a:extLst>
              <a:ext uri="{FF2B5EF4-FFF2-40B4-BE49-F238E27FC236}">
                <a16:creationId xmlns:a16="http://schemas.microsoft.com/office/drawing/2014/main" id="{0867B1B4-788F-5416-A14C-B4D9A16FE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24F125-5296-0E5B-FEB7-5295422AA4FD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287DB-8A78-C5A7-0CC2-469489FD294F}"/>
              </a:ext>
            </a:extLst>
          </p:cNvPr>
          <p:cNvSpPr txBox="1"/>
          <p:nvPr/>
        </p:nvSpPr>
        <p:spPr>
          <a:xfrm>
            <a:off x="-3028" y="2004345"/>
            <a:ext cx="12191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출시이후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CC4F8E-52B0-8392-C714-993383935DF6}"/>
              </a:ext>
            </a:extLst>
          </p:cNvPr>
          <p:cNvCxnSpPr/>
          <p:nvPr/>
        </p:nvCxnSpPr>
        <p:spPr>
          <a:xfrm>
            <a:off x="0" y="59016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B7639437-A2D4-276B-5961-640E3A47E5F9}"/>
              </a:ext>
            </a:extLst>
          </p:cNvPr>
          <p:cNvSpPr/>
          <p:nvPr/>
        </p:nvSpPr>
        <p:spPr>
          <a:xfrm>
            <a:off x="839973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43F050-A67C-50AC-963A-009EC3E589D0}"/>
              </a:ext>
            </a:extLst>
          </p:cNvPr>
          <p:cNvSpPr/>
          <p:nvPr/>
        </p:nvSpPr>
        <p:spPr>
          <a:xfrm>
            <a:off x="3904512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및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출시과정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4E940-4A64-1953-D780-AC8DED2AC878}"/>
              </a:ext>
            </a:extLst>
          </p:cNvPr>
          <p:cNvSpPr/>
          <p:nvPr/>
        </p:nvSpPr>
        <p:spPr>
          <a:xfrm>
            <a:off x="6969051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출시이후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98E624A-A242-1114-15A9-84E0CBB71D88}"/>
              </a:ext>
            </a:extLst>
          </p:cNvPr>
          <p:cNvSpPr/>
          <p:nvPr/>
        </p:nvSpPr>
        <p:spPr>
          <a:xfrm>
            <a:off x="10033591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812930-8A70-07D0-5BCC-D60731B87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74" b="94402" l="7662" r="91228">
                        <a14:foregroundMark x1="52891" y1="92719" x2="52891" y2="92719"/>
                        <a14:foregroundMark x1="57135" y1="87669" x2="53774" y2="91731"/>
                        <a14:foregroundMark x1="29621" y1="94402" x2="29621" y2="94402"/>
                        <a14:foregroundMark x1="31045" y1="93999" x2="31045" y2="93999"/>
                        <a14:foregroundMark x1="7662" y1="63813" x2="7662" y2="63813"/>
                        <a14:foregroundMark x1="7776" y1="59056" x2="7662" y2="65203"/>
                        <a14:foregroundMark x1="91228" y1="38127" x2="91228" y2="38127"/>
                        <a14:foregroundMark x1="91114" y1="45005" x2="91114" y2="45005"/>
                        <a14:foregroundMark x1="41954" y1="9074" x2="41954" y2="9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1269" y="4356810"/>
            <a:ext cx="1137742" cy="88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1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03A0-44B2-B4CA-F496-9FC4CEA99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개발 이미지 - Freepik에서 무료 다운로드">
            <a:extLst>
              <a:ext uri="{FF2B5EF4-FFF2-40B4-BE49-F238E27FC236}">
                <a16:creationId xmlns:a16="http://schemas.microsoft.com/office/drawing/2014/main" id="{20210E45-B8E0-C655-79FA-55CF781D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74270" y="-97245"/>
            <a:ext cx="10585894" cy="7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E1BFBE-B35E-0A73-F2AD-BBB0D50223AC}"/>
              </a:ext>
            </a:extLst>
          </p:cNvPr>
          <p:cNvGrpSpPr/>
          <p:nvPr/>
        </p:nvGrpSpPr>
        <p:grpSpPr>
          <a:xfrm>
            <a:off x="-10478729" y="710938"/>
            <a:ext cx="8353702" cy="5681650"/>
            <a:chOff x="12935653" y="245217"/>
            <a:chExt cx="10955141" cy="7450983"/>
          </a:xfrm>
        </p:grpSpPr>
        <p:pic>
          <p:nvPicPr>
            <p:cNvPr id="15362" name="Picture 2" descr="컴퓨터 데스크톱 PC PNG 무료 이미지 다운로드 - Crazy Png-Png 이미지 무료 다운로드-Crazy Png-Png 이미지  무료 다운로드">
              <a:extLst>
                <a:ext uri="{FF2B5EF4-FFF2-40B4-BE49-F238E27FC236}">
                  <a16:creationId xmlns:a16="http://schemas.microsoft.com/office/drawing/2014/main" id="{0B9228AF-FCBB-F88C-789C-F578A0EB6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43" b="96000" l="8333" r="89931">
                          <a14:foregroundMark x1="87500" y1="21143" x2="85452" y2="84175"/>
                          <a14:foregroundMark x1="8333" y1="80571" x2="8333" y2="80571"/>
                          <a14:foregroundMark x1="30208" y1="21143" x2="30208" y2="21143"/>
                          <a14:foregroundMark x1="27778" y1="19429" x2="27778" y2="19429"/>
                          <a14:foregroundMark x1="31597" y1="59429" x2="31597" y2="59429"/>
                          <a14:foregroundMark x1="49653" y1="55429" x2="52778" y2="55429"/>
                          <a14:foregroundMark x1="58333" y1="56571" x2="59028" y2="56000"/>
                          <a14:foregroundMark x1="62153" y1="52571" x2="64931" y2="49714"/>
                          <a14:foregroundMark x1="82986" y1="54857" x2="80556" y2="58857"/>
                          <a14:foregroundMark x1="86458" y1="55429" x2="86458" y2="55429"/>
                          <a14:foregroundMark x1="81597" y1="53143" x2="81597" y2="53143"/>
                          <a14:foregroundMark x1="81250" y1="26857" x2="81250" y2="26857"/>
                          <a14:foregroundMark x1="78819" y1="26286" x2="78819" y2="26286"/>
                          <a14:foregroundMark x1="76736" y1="25714" x2="76736" y2="25714"/>
                          <a14:foregroundMark x1="76736" y1="24571" x2="75694" y2="24000"/>
                          <a14:foregroundMark x1="75694" y1="24000" x2="86458" y2="25143"/>
                          <a14:foregroundMark x1="81597" y1="22286" x2="76042" y2="22286"/>
                          <a14:backgroundMark x1="84722" y1="92000" x2="85069" y2="96571"/>
                          <a14:backgroundMark x1="85069" y1="91429" x2="82986" y2="89714"/>
                          <a14:backgroundMark x1="84028" y1="89143" x2="86806" y2="89143"/>
                          <a14:backgroundMark x1="87153" y1="88571" x2="85417" y2="88571"/>
                          <a14:backgroundMark x1="84375" y1="88571" x2="8437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1602" y="245217"/>
              <a:ext cx="10479192" cy="636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데이터베이스 저장소 - 무료 멀티미디어개 아이콘">
              <a:extLst>
                <a:ext uri="{FF2B5EF4-FFF2-40B4-BE49-F238E27FC236}">
                  <a16:creationId xmlns:a16="http://schemas.microsoft.com/office/drawing/2014/main" id="{A800EA7D-0C47-D93D-1AD8-2E103F71A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5653" y="2470304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6" name="Picture 6" descr="Firebase | Google's Mobile and Web App Development Platform">
              <a:extLst>
                <a:ext uri="{FF2B5EF4-FFF2-40B4-BE49-F238E27FC236}">
                  <a16:creationId xmlns:a16="http://schemas.microsoft.com/office/drawing/2014/main" id="{2E5B5066-4D10-2F8A-C912-9133D3487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1200" y="2870200"/>
              <a:ext cx="4826000" cy="48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BAC397-661A-064B-7272-3025DFAE36B1}"/>
              </a:ext>
            </a:extLst>
          </p:cNvPr>
          <p:cNvGrpSpPr/>
          <p:nvPr/>
        </p:nvGrpSpPr>
        <p:grpSpPr>
          <a:xfrm>
            <a:off x="-10447274" y="809609"/>
            <a:ext cx="6929128" cy="3889806"/>
            <a:chOff x="12633122" y="123117"/>
            <a:chExt cx="9722256" cy="5457784"/>
          </a:xfrm>
        </p:grpSpPr>
        <p:pic>
          <p:nvPicPr>
            <p:cNvPr id="16390" name="Picture 6" descr="iOS 앱에 Google AdMob 광고달기. Google AdMob의 다음 iOS공식문서를 참조하여 광고를 적용할… | by  mynameiscowjaehoon | Medium">
              <a:extLst>
                <a:ext uri="{FF2B5EF4-FFF2-40B4-BE49-F238E27FC236}">
                  <a16:creationId xmlns:a16="http://schemas.microsoft.com/office/drawing/2014/main" id="{698910A7-664D-00C3-4718-64FF90592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3122" y="1275513"/>
              <a:ext cx="9722256" cy="430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6" name="Picture 12" descr="플레이 스토어 PNG 이미지 | PNGEgg">
              <a:extLst>
                <a:ext uri="{FF2B5EF4-FFF2-40B4-BE49-F238E27FC236}">
                  <a16:creationId xmlns:a16="http://schemas.microsoft.com/office/drawing/2014/main" id="{AEA4F2A2-64AD-33AB-C2C1-F505CB467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85" b="98972" l="575" r="94828">
                          <a14:foregroundMark x1="25287" y1="7198" x2="25287" y2="7198"/>
                          <a14:foregroundMark x1="20402" y1="4370" x2="20402" y2="4370"/>
                          <a14:foregroundMark x1="20115" y1="3085" x2="20115" y2="3085"/>
                          <a14:foregroundMark x1="575" y1="86889" x2="575" y2="86889"/>
                          <a14:foregroundMark x1="2586" y1="86889" x2="2586" y2="86889"/>
                          <a14:foregroundMark x1="13218" y1="90488" x2="13218" y2="90488"/>
                          <a14:foregroundMark x1="9195" y1="95630" x2="9195" y2="95630"/>
                          <a14:foregroundMark x1="22126" y1="89460" x2="22126" y2="89460"/>
                          <a14:foregroundMark x1="23276" y1="89460" x2="23276" y2="89460"/>
                          <a14:foregroundMark x1="29023" y1="89460" x2="29023" y2="89460"/>
                          <a14:foregroundMark x1="45402" y1="90231" x2="45402" y2="90231"/>
                          <a14:foregroundMark x1="43391" y1="98972" x2="43391" y2="98972"/>
                          <a14:foregroundMark x1="49425" y1="89460" x2="49425" y2="89460"/>
                          <a14:foregroundMark x1="56897" y1="91517" x2="56897" y2="91517"/>
                          <a14:foregroundMark x1="71839" y1="84319" x2="71839" y2="84319"/>
                          <a14:foregroundMark x1="78448" y1="86889" x2="78448" y2="86889"/>
                          <a14:foregroundMark x1="88218" y1="93059" x2="88218" y2="93059"/>
                          <a14:foregroundMark x1="94828" y1="94602" x2="94828" y2="94602"/>
                          <a14:backgroundMark x1="56609" y1="89974" x2="56609" y2="89974"/>
                          <a14:backgroundMark x1="85345" y1="93573" x2="85345" y2="93573"/>
                          <a14:backgroundMark x1="71839" y1="85347" x2="71839" y2="85347"/>
                          <a14:backgroundMark x1="71839" y1="84576" x2="71839" y2="84576"/>
                          <a14:backgroundMark x1="22126" y1="89717" x2="22126" y2="89717"/>
                          <a14:backgroundMark x1="21839" y1="89203" x2="21839" y2="89203"/>
                          <a14:backgroundMark x1="44828" y1="90746" x2="44828" y2="907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7603" y="123117"/>
              <a:ext cx="3314700" cy="37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FF8DF42-5C11-1FAA-43EC-7BEA62D3FB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37" b="92218" l="2672" r="89695">
                        <a14:foregroundMark x1="80534" y1="18288" x2="80534" y2="18288"/>
                        <a14:foregroundMark x1="77863" y1="15564" x2="51527" y2="15175"/>
                        <a14:foregroundMark x1="51527" y1="15175" x2="24046" y2="23346"/>
                        <a14:foregroundMark x1="24046" y1="23346" x2="20611" y2="25681"/>
                        <a14:foregroundMark x1="30153" y1="12840" x2="18321" y2="38521"/>
                        <a14:foregroundMark x1="18321" y1="38521" x2="22901" y2="59144"/>
                        <a14:foregroundMark x1="14122" y1="78210" x2="55344" y2="82879"/>
                        <a14:foregroundMark x1="24809" y1="80156" x2="71756" y2="80156"/>
                        <a14:foregroundMark x1="61450" y1="89494" x2="35496" y2="91440"/>
                        <a14:foregroundMark x1="16794" y1="92996" x2="10305" y2="89494"/>
                        <a14:foregroundMark x1="6870" y1="86770" x2="4962" y2="83268"/>
                        <a14:foregroundMark x1="8397" y1="68872" x2="8779" y2="55253"/>
                        <a14:foregroundMark x1="10305" y1="46693" x2="8015" y2="27626"/>
                        <a14:foregroundMark x1="8015" y1="27237" x2="13359" y2="11284"/>
                        <a14:foregroundMark x1="25954" y1="14786" x2="42748" y2="13619"/>
                        <a14:foregroundMark x1="24427" y1="12451" x2="43511" y2="12840"/>
                        <a14:foregroundMark x1="22137" y1="8560" x2="50763" y2="8949"/>
                        <a14:foregroundMark x1="81298" y1="21790" x2="75573" y2="71984"/>
                        <a14:foregroundMark x1="59542" y1="60700" x2="35878" y2="79377"/>
                        <a14:foregroundMark x1="17939" y1="69261" x2="4198" y2="53307"/>
                        <a14:foregroundMark x1="8779" y1="51362" x2="2672" y2="36187"/>
                        <a14:foregroundMark x1="43511" y1="56420" x2="59542" y2="75097"/>
                        <a14:foregroundMark x1="64504" y1="86381" x2="74046" y2="86770"/>
                        <a14:foregroundMark x1="76336" y1="89494" x2="80916" y2="87549"/>
                        <a14:foregroundMark x1="80916" y1="87549" x2="85878" y2="79767"/>
                        <a14:foregroundMark x1="85115" y1="71595" x2="82061" y2="61868"/>
                        <a14:foregroundMark x1="82061" y1="54086" x2="82061" y2="48249"/>
                        <a14:foregroundMark x1="82824" y1="43191" x2="82824" y2="41245"/>
                        <a14:foregroundMark x1="83969" y1="35798" x2="83969" y2="29572"/>
                        <a14:foregroundMark x1="83969" y1="23346" x2="83969" y2="21401"/>
                        <a14:foregroundMark x1="82824" y1="17899" x2="71374" y2="14008"/>
                        <a14:foregroundMark x1="64885" y1="12840" x2="57252" y2="13619"/>
                        <a14:foregroundMark x1="47710" y1="13619" x2="44656" y2="13619"/>
                        <a14:foregroundMark x1="43130" y1="8560" x2="80534" y2="9728"/>
                        <a14:foregroundMark x1="80534" y1="9728" x2="85115" y2="27237"/>
                        <a14:foregroundMark x1="87023" y1="14786" x2="87023" y2="14786"/>
                        <a14:foregroundMark x1="87023" y1="14786" x2="88168" y2="20623"/>
                        <a14:foregroundMark x1="88168" y1="22179" x2="88168" y2="26848"/>
                        <a14:foregroundMark x1="88168" y1="34630" x2="87023" y2="43191"/>
                        <a14:foregroundMark x1="87023" y1="47471" x2="87023" y2="50584"/>
                        <a14:foregroundMark x1="87023" y1="52918" x2="87023" y2="56809"/>
                        <a14:foregroundMark x1="87023" y1="60700" x2="87023" y2="64202"/>
                        <a14:foregroundMark x1="86641" y1="68093" x2="86260" y2="70428"/>
                        <a14:foregroundMark x1="87023" y1="12840" x2="87023" y2="12840"/>
                        <a14:foregroundMark x1="87023" y1="12840" x2="87023" y2="12840"/>
                        <a14:foregroundMark x1="82061" y1="8949" x2="82061" y2="8949"/>
                        <a14:foregroundMark x1="81679" y1="8949" x2="81679" y2="8949"/>
                        <a14:foregroundMark x1="81679" y1="8949" x2="81679" y2="8949"/>
                        <a14:foregroundMark x1="73664" y1="9728" x2="73664" y2="9728"/>
                        <a14:foregroundMark x1="70992" y1="7004" x2="70992" y2="7004"/>
                        <a14:foregroundMark x1="70611" y1="7004" x2="70611" y2="7004"/>
                        <a14:foregroundMark x1="70611" y1="7004" x2="70611" y2="7004"/>
                        <a14:foregroundMark x1="71756" y1="7782" x2="69847" y2="7782"/>
                        <a14:foregroundMark x1="66794" y1="8560" x2="65267" y2="8560"/>
                        <a14:foregroundMark x1="61450" y1="8560" x2="58397" y2="8560"/>
                        <a14:foregroundMark x1="51527" y1="8560" x2="48473" y2="8949"/>
                        <a14:foregroundMark x1="47328" y1="9339" x2="45038" y2="9728"/>
                        <a14:foregroundMark x1="39313" y1="5837" x2="39313" y2="5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7827" y="-72491"/>
            <a:ext cx="7139224" cy="70029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3321B5-C268-5063-4666-F5E40C696B4D}"/>
              </a:ext>
            </a:extLst>
          </p:cNvPr>
          <p:cNvSpPr/>
          <p:nvPr/>
        </p:nvSpPr>
        <p:spPr>
          <a:xfrm>
            <a:off x="127000" y="-2404878"/>
            <a:ext cx="3784600" cy="2616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EFE6A7-253F-C497-A075-78F8FBE869DE}"/>
              </a:ext>
            </a:extLst>
          </p:cNvPr>
          <p:cNvSpPr/>
          <p:nvPr/>
        </p:nvSpPr>
        <p:spPr>
          <a:xfrm>
            <a:off x="0" y="-80774"/>
            <a:ext cx="12192000" cy="6858000"/>
          </a:xfrm>
          <a:prstGeom prst="rect">
            <a:avLst/>
          </a:prstGeom>
          <a:gradFill>
            <a:gsLst>
              <a:gs pos="33000">
                <a:schemeClr val="tx1">
                  <a:lumMod val="100000"/>
                </a:schemeClr>
              </a:gs>
              <a:gs pos="100000">
                <a:schemeClr val="tx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A83C7-85FC-FF62-FCF1-4845398FA428}"/>
              </a:ext>
            </a:extLst>
          </p:cNvPr>
          <p:cNvSpPr txBox="1"/>
          <p:nvPr/>
        </p:nvSpPr>
        <p:spPr>
          <a:xfrm>
            <a:off x="635603" y="-173729"/>
            <a:ext cx="240898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AC83F-6DF2-ECD2-E6B1-65FB3CABF384}"/>
              </a:ext>
            </a:extLst>
          </p:cNvPr>
          <p:cNvSpPr txBox="1"/>
          <p:nvPr/>
        </p:nvSpPr>
        <p:spPr>
          <a:xfrm>
            <a:off x="1346602" y="-4706330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6FE401-C118-CE30-35B3-6B4B0C516918}"/>
              </a:ext>
            </a:extLst>
          </p:cNvPr>
          <p:cNvSpPr/>
          <p:nvPr/>
        </p:nvSpPr>
        <p:spPr>
          <a:xfrm>
            <a:off x="127000" y="809610"/>
            <a:ext cx="3784600" cy="5959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FD523-0F13-C552-A13A-A34CF79ED019}"/>
              </a:ext>
            </a:extLst>
          </p:cNvPr>
          <p:cNvSpPr txBox="1"/>
          <p:nvPr/>
        </p:nvSpPr>
        <p:spPr>
          <a:xfrm>
            <a:off x="2057601" y="-9265040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ko-KR" altLang="en-US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7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A3545-D948-A7AC-8120-4A6F4C7052C0}"/>
              </a:ext>
            </a:extLst>
          </p:cNvPr>
          <p:cNvSpPr txBox="1"/>
          <p:nvPr/>
        </p:nvSpPr>
        <p:spPr>
          <a:xfrm>
            <a:off x="107165" y="7582862"/>
            <a:ext cx="4669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 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추가 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애드몹을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제작 완료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03/01 ~ 03/27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 버전 제작완료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스토어 출시 버전 제작 완료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출시 준비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출시위한 개인정보 처리방침 등 관련서류 준비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안제철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ADEFB-E926-AB4E-B939-B99A7074BD15}"/>
              </a:ext>
            </a:extLst>
          </p:cNvPr>
          <p:cNvSpPr txBox="1"/>
          <p:nvPr/>
        </p:nvSpPr>
        <p:spPr>
          <a:xfrm>
            <a:off x="182181" y="1803144"/>
            <a:ext cx="46697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인게임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버그 수정 업데이트 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 버그 발생 확인 후 수정 완료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일당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업데이트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05/01 ~ 05/03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 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홍보 및 지인 홍보 진행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~ 3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지인홍보 진행 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05/01 ~ 05/18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모드 추가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모드 랜덤 모드 추가 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05/27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87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3746-D996-41F2-FC5F-1C655F5E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개발 이미지 - Freepik에서 무료 다운로드">
            <a:extLst>
              <a:ext uri="{FF2B5EF4-FFF2-40B4-BE49-F238E27FC236}">
                <a16:creationId xmlns:a16="http://schemas.microsoft.com/office/drawing/2014/main" id="{81E5877C-680A-6737-CFFD-CCE66862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74270" y="-97245"/>
            <a:ext cx="10585894" cy="7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BC389AD-A58C-441F-D2EF-F82765E71390}"/>
              </a:ext>
            </a:extLst>
          </p:cNvPr>
          <p:cNvGrpSpPr/>
          <p:nvPr/>
        </p:nvGrpSpPr>
        <p:grpSpPr>
          <a:xfrm>
            <a:off x="-10478729" y="710938"/>
            <a:ext cx="8353702" cy="5681650"/>
            <a:chOff x="12935653" y="245217"/>
            <a:chExt cx="10955141" cy="7450983"/>
          </a:xfrm>
        </p:grpSpPr>
        <p:pic>
          <p:nvPicPr>
            <p:cNvPr id="15362" name="Picture 2" descr="컴퓨터 데스크톱 PC PNG 무료 이미지 다운로드 - Crazy Png-Png 이미지 무료 다운로드-Crazy Png-Png 이미지  무료 다운로드">
              <a:extLst>
                <a:ext uri="{FF2B5EF4-FFF2-40B4-BE49-F238E27FC236}">
                  <a16:creationId xmlns:a16="http://schemas.microsoft.com/office/drawing/2014/main" id="{88C398CA-F3A3-0DDA-30EF-27C637BCF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43" b="96000" l="8333" r="89931">
                          <a14:foregroundMark x1="87500" y1="21143" x2="85452" y2="84175"/>
                          <a14:foregroundMark x1="8333" y1="80571" x2="8333" y2="80571"/>
                          <a14:foregroundMark x1="30208" y1="21143" x2="30208" y2="21143"/>
                          <a14:foregroundMark x1="27778" y1="19429" x2="27778" y2="19429"/>
                          <a14:foregroundMark x1="31597" y1="59429" x2="31597" y2="59429"/>
                          <a14:foregroundMark x1="49653" y1="55429" x2="52778" y2="55429"/>
                          <a14:foregroundMark x1="58333" y1="56571" x2="59028" y2="56000"/>
                          <a14:foregroundMark x1="62153" y1="52571" x2="64931" y2="49714"/>
                          <a14:foregroundMark x1="82986" y1="54857" x2="80556" y2="58857"/>
                          <a14:foregroundMark x1="86458" y1="55429" x2="86458" y2="55429"/>
                          <a14:foregroundMark x1="81597" y1="53143" x2="81597" y2="53143"/>
                          <a14:foregroundMark x1="81250" y1="26857" x2="81250" y2="26857"/>
                          <a14:foregroundMark x1="78819" y1="26286" x2="78819" y2="26286"/>
                          <a14:foregroundMark x1="76736" y1="25714" x2="76736" y2="25714"/>
                          <a14:foregroundMark x1="76736" y1="24571" x2="75694" y2="24000"/>
                          <a14:foregroundMark x1="75694" y1="24000" x2="86458" y2="25143"/>
                          <a14:foregroundMark x1="81597" y1="22286" x2="76042" y2="22286"/>
                          <a14:backgroundMark x1="84722" y1="92000" x2="85069" y2="96571"/>
                          <a14:backgroundMark x1="85069" y1="91429" x2="82986" y2="89714"/>
                          <a14:backgroundMark x1="84028" y1="89143" x2="86806" y2="89143"/>
                          <a14:backgroundMark x1="87153" y1="88571" x2="85417" y2="88571"/>
                          <a14:backgroundMark x1="84375" y1="88571" x2="8437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1602" y="245217"/>
              <a:ext cx="10479192" cy="636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데이터베이스 저장소 - 무료 멀티미디어개 아이콘">
              <a:extLst>
                <a:ext uri="{FF2B5EF4-FFF2-40B4-BE49-F238E27FC236}">
                  <a16:creationId xmlns:a16="http://schemas.microsoft.com/office/drawing/2014/main" id="{23CBF95C-C932-51F0-6885-7C8A1E088F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5653" y="2470304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6" name="Picture 6" descr="Firebase | Google's Mobile and Web App Development Platform">
              <a:extLst>
                <a:ext uri="{FF2B5EF4-FFF2-40B4-BE49-F238E27FC236}">
                  <a16:creationId xmlns:a16="http://schemas.microsoft.com/office/drawing/2014/main" id="{2BF79C01-3A64-CAB9-A614-66A37A42A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1200" y="2870200"/>
              <a:ext cx="4826000" cy="48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CB6362-2BEE-6E08-48B8-7CB609A1D6AD}"/>
              </a:ext>
            </a:extLst>
          </p:cNvPr>
          <p:cNvGrpSpPr/>
          <p:nvPr/>
        </p:nvGrpSpPr>
        <p:grpSpPr>
          <a:xfrm>
            <a:off x="-10447274" y="809609"/>
            <a:ext cx="6929128" cy="3889806"/>
            <a:chOff x="12633122" y="123117"/>
            <a:chExt cx="9722256" cy="5457784"/>
          </a:xfrm>
        </p:grpSpPr>
        <p:pic>
          <p:nvPicPr>
            <p:cNvPr id="16390" name="Picture 6" descr="iOS 앱에 Google AdMob 광고달기. Google AdMob의 다음 iOS공식문서를 참조하여 광고를 적용할… | by  mynameiscowjaehoon | Medium">
              <a:extLst>
                <a:ext uri="{FF2B5EF4-FFF2-40B4-BE49-F238E27FC236}">
                  <a16:creationId xmlns:a16="http://schemas.microsoft.com/office/drawing/2014/main" id="{0DBF8285-F306-BBA2-8B45-860FC89CD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3122" y="1275513"/>
              <a:ext cx="9722256" cy="430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6" name="Picture 12" descr="플레이 스토어 PNG 이미지 | PNGEgg">
              <a:extLst>
                <a:ext uri="{FF2B5EF4-FFF2-40B4-BE49-F238E27FC236}">
                  <a16:creationId xmlns:a16="http://schemas.microsoft.com/office/drawing/2014/main" id="{9BE0D0C1-E512-9EEA-FC48-87A102DE1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85" b="98972" l="575" r="94828">
                          <a14:foregroundMark x1="25287" y1="7198" x2="25287" y2="7198"/>
                          <a14:foregroundMark x1="20402" y1="4370" x2="20402" y2="4370"/>
                          <a14:foregroundMark x1="20115" y1="3085" x2="20115" y2="3085"/>
                          <a14:foregroundMark x1="575" y1="86889" x2="575" y2="86889"/>
                          <a14:foregroundMark x1="2586" y1="86889" x2="2586" y2="86889"/>
                          <a14:foregroundMark x1="13218" y1="90488" x2="13218" y2="90488"/>
                          <a14:foregroundMark x1="9195" y1="95630" x2="9195" y2="95630"/>
                          <a14:foregroundMark x1="22126" y1="89460" x2="22126" y2="89460"/>
                          <a14:foregroundMark x1="23276" y1="89460" x2="23276" y2="89460"/>
                          <a14:foregroundMark x1="29023" y1="89460" x2="29023" y2="89460"/>
                          <a14:foregroundMark x1="45402" y1="90231" x2="45402" y2="90231"/>
                          <a14:foregroundMark x1="43391" y1="98972" x2="43391" y2="98972"/>
                          <a14:foregroundMark x1="49425" y1="89460" x2="49425" y2="89460"/>
                          <a14:foregroundMark x1="56897" y1="91517" x2="56897" y2="91517"/>
                          <a14:foregroundMark x1="71839" y1="84319" x2="71839" y2="84319"/>
                          <a14:foregroundMark x1="78448" y1="86889" x2="78448" y2="86889"/>
                          <a14:foregroundMark x1="88218" y1="93059" x2="88218" y2="93059"/>
                          <a14:foregroundMark x1="94828" y1="94602" x2="94828" y2="94602"/>
                          <a14:backgroundMark x1="56609" y1="89974" x2="56609" y2="89974"/>
                          <a14:backgroundMark x1="85345" y1="93573" x2="85345" y2="93573"/>
                          <a14:backgroundMark x1="71839" y1="85347" x2="71839" y2="85347"/>
                          <a14:backgroundMark x1="71839" y1="84576" x2="71839" y2="84576"/>
                          <a14:backgroundMark x1="22126" y1="89717" x2="22126" y2="89717"/>
                          <a14:backgroundMark x1="21839" y1="89203" x2="21839" y2="89203"/>
                          <a14:backgroundMark x1="44828" y1="90746" x2="44828" y2="907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7603" y="123117"/>
              <a:ext cx="3314700" cy="37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B94C7F2-8FA9-B70A-7228-B290DDA5AA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37" b="92218" l="2672" r="89695">
                        <a14:foregroundMark x1="80534" y1="18288" x2="80534" y2="18288"/>
                        <a14:foregroundMark x1="77863" y1="15564" x2="51527" y2="15175"/>
                        <a14:foregroundMark x1="51527" y1="15175" x2="24046" y2="23346"/>
                        <a14:foregroundMark x1="24046" y1="23346" x2="20611" y2="25681"/>
                        <a14:foregroundMark x1="30153" y1="12840" x2="18321" y2="38521"/>
                        <a14:foregroundMark x1="18321" y1="38521" x2="22901" y2="59144"/>
                        <a14:foregroundMark x1="14122" y1="78210" x2="55344" y2="82879"/>
                        <a14:foregroundMark x1="24809" y1="80156" x2="71756" y2="80156"/>
                        <a14:foregroundMark x1="61450" y1="89494" x2="35496" y2="91440"/>
                        <a14:foregroundMark x1="16794" y1="92996" x2="10305" y2="89494"/>
                        <a14:foregroundMark x1="6870" y1="86770" x2="4962" y2="83268"/>
                        <a14:foregroundMark x1="8397" y1="68872" x2="8779" y2="55253"/>
                        <a14:foregroundMark x1="10305" y1="46693" x2="8015" y2="27626"/>
                        <a14:foregroundMark x1="8015" y1="27237" x2="13359" y2="11284"/>
                        <a14:foregroundMark x1="25954" y1="14786" x2="42748" y2="13619"/>
                        <a14:foregroundMark x1="24427" y1="12451" x2="43511" y2="12840"/>
                        <a14:foregroundMark x1="22137" y1="8560" x2="50763" y2="8949"/>
                        <a14:foregroundMark x1="81298" y1="21790" x2="75573" y2="71984"/>
                        <a14:foregroundMark x1="59542" y1="60700" x2="35878" y2="79377"/>
                        <a14:foregroundMark x1="17939" y1="69261" x2="4198" y2="53307"/>
                        <a14:foregroundMark x1="8779" y1="51362" x2="2672" y2="36187"/>
                        <a14:foregroundMark x1="43511" y1="56420" x2="59542" y2="75097"/>
                        <a14:foregroundMark x1="64504" y1="86381" x2="74046" y2="86770"/>
                        <a14:foregroundMark x1="76336" y1="89494" x2="80916" y2="87549"/>
                        <a14:foregroundMark x1="80916" y1="87549" x2="85878" y2="79767"/>
                        <a14:foregroundMark x1="85115" y1="71595" x2="82061" y2="61868"/>
                        <a14:foregroundMark x1="82061" y1="54086" x2="82061" y2="48249"/>
                        <a14:foregroundMark x1="82824" y1="43191" x2="82824" y2="41245"/>
                        <a14:foregroundMark x1="83969" y1="35798" x2="83969" y2="29572"/>
                        <a14:foregroundMark x1="83969" y1="23346" x2="83969" y2="21401"/>
                        <a14:foregroundMark x1="82824" y1="17899" x2="71374" y2="14008"/>
                        <a14:foregroundMark x1="64885" y1="12840" x2="57252" y2="13619"/>
                        <a14:foregroundMark x1="47710" y1="13619" x2="44656" y2="13619"/>
                        <a14:foregroundMark x1="43130" y1="8560" x2="80534" y2="9728"/>
                        <a14:foregroundMark x1="80534" y1="9728" x2="85115" y2="27237"/>
                        <a14:foregroundMark x1="87023" y1="14786" x2="87023" y2="14786"/>
                        <a14:foregroundMark x1="87023" y1="14786" x2="88168" y2="20623"/>
                        <a14:foregroundMark x1="88168" y1="22179" x2="88168" y2="26848"/>
                        <a14:foregroundMark x1="88168" y1="34630" x2="87023" y2="43191"/>
                        <a14:foregroundMark x1="87023" y1="47471" x2="87023" y2="50584"/>
                        <a14:foregroundMark x1="87023" y1="52918" x2="87023" y2="56809"/>
                        <a14:foregroundMark x1="87023" y1="60700" x2="87023" y2="64202"/>
                        <a14:foregroundMark x1="86641" y1="68093" x2="86260" y2="70428"/>
                        <a14:foregroundMark x1="87023" y1="12840" x2="87023" y2="12840"/>
                        <a14:foregroundMark x1="87023" y1="12840" x2="87023" y2="12840"/>
                        <a14:foregroundMark x1="82061" y1="8949" x2="82061" y2="8949"/>
                        <a14:foregroundMark x1="81679" y1="8949" x2="81679" y2="8949"/>
                        <a14:foregroundMark x1="81679" y1="8949" x2="81679" y2="8949"/>
                        <a14:foregroundMark x1="73664" y1="9728" x2="73664" y2="9728"/>
                        <a14:foregroundMark x1="70992" y1="7004" x2="70992" y2="7004"/>
                        <a14:foregroundMark x1="70611" y1="7004" x2="70611" y2="7004"/>
                        <a14:foregroundMark x1="70611" y1="7004" x2="70611" y2="7004"/>
                        <a14:foregroundMark x1="71756" y1="7782" x2="69847" y2="7782"/>
                        <a14:foregroundMark x1="66794" y1="8560" x2="65267" y2="8560"/>
                        <a14:foregroundMark x1="61450" y1="8560" x2="58397" y2="8560"/>
                        <a14:foregroundMark x1="51527" y1="8560" x2="48473" y2="8949"/>
                        <a14:foregroundMark x1="47328" y1="9339" x2="45038" y2="9728"/>
                        <a14:foregroundMark x1="39313" y1="5837" x2="39313" y2="5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937313" y="-72491"/>
            <a:ext cx="7139224" cy="7002982"/>
          </a:xfrm>
          <a:prstGeom prst="rect">
            <a:avLst/>
          </a:prstGeom>
        </p:spPr>
      </p:pic>
      <p:pic>
        <p:nvPicPr>
          <p:cNvPr id="4104" name="Picture 8" descr="인사 무료 다운로드를 위한 벡터, 사진 및 일러스트레이션 - illustAC">
            <a:extLst>
              <a:ext uri="{FF2B5EF4-FFF2-40B4-BE49-F238E27FC236}">
                <a16:creationId xmlns:a16="http://schemas.microsoft.com/office/drawing/2014/main" id="{516970A4-7F82-315C-EB9D-B0F0FDD80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5588" l="9740" r="89935">
                        <a14:foregroundMark x1="59416" y1="12059" x2="59416" y2="12059"/>
                        <a14:foregroundMark x1="63636" y1="95588" x2="62987" y2="90882"/>
                        <a14:foregroundMark x1="69156" y1="95294" x2="69156" y2="95294"/>
                        <a14:foregroundMark x1="31494" y1="70000" x2="31494" y2="70000"/>
                        <a14:foregroundMark x1="26623" y1="50882" x2="26948" y2="34706"/>
                        <a14:foregroundMark x1="15909" y1="45882" x2="20130" y2="48529"/>
                        <a14:foregroundMark x1="22403" y1="32353" x2="20130" y2="32059"/>
                        <a14:foregroundMark x1="38961" y1="43529" x2="34091" y2="53824"/>
                        <a14:foregroundMark x1="34091" y1="53824" x2="31494" y2="70294"/>
                        <a14:foregroundMark x1="31494" y1="70294" x2="27273" y2="58529"/>
                        <a14:foregroundMark x1="27273" y1="58529" x2="31169" y2="80588"/>
                        <a14:foregroundMark x1="31169" y1="80588" x2="28571" y2="90294"/>
                        <a14:foregroundMark x1="28571" y1="90294" x2="27922" y2="70294"/>
                        <a14:foregroundMark x1="36688" y1="53235" x2="40260" y2="43824"/>
                        <a14:foregroundMark x1="40260" y1="43824" x2="39286" y2="41471"/>
                        <a14:foregroundMark x1="29870" y1="40882" x2="29870" y2="40882"/>
                        <a14:foregroundMark x1="23701" y1="54412" x2="18182" y2="48824"/>
                        <a14:foregroundMark x1="18182" y1="48824" x2="17532" y2="47353"/>
                        <a14:foregroundMark x1="20779" y1="19118" x2="20779" y2="19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807" y="216003"/>
            <a:ext cx="5821194" cy="642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6784D-B507-BE31-5675-BF721478813B}"/>
              </a:ext>
            </a:extLst>
          </p:cNvPr>
          <p:cNvSpPr/>
          <p:nvPr/>
        </p:nvSpPr>
        <p:spPr>
          <a:xfrm>
            <a:off x="127000" y="-2404878"/>
            <a:ext cx="3784600" cy="2616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8244A5-5D21-7DAF-8C94-5A8774ED872D}"/>
              </a:ext>
            </a:extLst>
          </p:cNvPr>
          <p:cNvSpPr/>
          <p:nvPr/>
        </p:nvSpPr>
        <p:spPr>
          <a:xfrm>
            <a:off x="-61132" y="-80774"/>
            <a:ext cx="12192000" cy="6858000"/>
          </a:xfrm>
          <a:prstGeom prst="rect">
            <a:avLst/>
          </a:prstGeom>
          <a:gradFill>
            <a:gsLst>
              <a:gs pos="33000">
                <a:schemeClr val="tx1">
                  <a:lumMod val="100000"/>
                </a:schemeClr>
              </a:gs>
              <a:gs pos="100000">
                <a:schemeClr val="tx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2C842-B5B4-B502-5A0C-EC0128C0CBDA}"/>
              </a:ext>
            </a:extLst>
          </p:cNvPr>
          <p:cNvSpPr txBox="1"/>
          <p:nvPr/>
        </p:nvSpPr>
        <p:spPr>
          <a:xfrm>
            <a:off x="635603" y="-173729"/>
            <a:ext cx="240898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9C39B-BE5D-A182-288C-44B05C7FD017}"/>
              </a:ext>
            </a:extLst>
          </p:cNvPr>
          <p:cNvSpPr txBox="1"/>
          <p:nvPr/>
        </p:nvSpPr>
        <p:spPr>
          <a:xfrm>
            <a:off x="1346602" y="-5882602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924012-D8DB-3703-87A3-47C4A1FF8E19}"/>
              </a:ext>
            </a:extLst>
          </p:cNvPr>
          <p:cNvSpPr/>
          <p:nvPr/>
        </p:nvSpPr>
        <p:spPr>
          <a:xfrm>
            <a:off x="127000" y="809610"/>
            <a:ext cx="3784600" cy="5959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51032-9C96-E21E-DE27-A1599C286EA6}"/>
              </a:ext>
            </a:extLst>
          </p:cNvPr>
          <p:cNvSpPr txBox="1"/>
          <p:nvPr/>
        </p:nvSpPr>
        <p:spPr>
          <a:xfrm>
            <a:off x="2057601" y="-9265040"/>
            <a:ext cx="240898" cy="1047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</a:p>
          <a:p>
            <a:r>
              <a:rPr lang="en-US" altLang="ko-KR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</a:p>
          <a:p>
            <a:r>
              <a:rPr lang="ko-KR" altLang="en-US" sz="7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endParaRPr lang="en-US" altLang="ko-KR" sz="7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48867-91AB-E57E-DB60-9558740078CC}"/>
              </a:ext>
            </a:extLst>
          </p:cNvPr>
          <p:cNvSpPr txBox="1"/>
          <p:nvPr/>
        </p:nvSpPr>
        <p:spPr>
          <a:xfrm>
            <a:off x="107165" y="7582862"/>
            <a:ext cx="4669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 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추가 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애드몹을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제작 완료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03/01 ~ 03/27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 버전 제작완료 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스토어 출시 버전 제작 완료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 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플레이 출시 준비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출시위한 개인정보 처리방침 등 관련서류 준비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03/30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안제철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A0D0B-0348-2798-63CB-3AB5E9ED3AC8}"/>
              </a:ext>
            </a:extLst>
          </p:cNvPr>
          <p:cNvSpPr txBox="1"/>
          <p:nvPr/>
        </p:nvSpPr>
        <p:spPr>
          <a:xfrm>
            <a:off x="182181" y="2450804"/>
            <a:ext cx="466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 </a:t>
            </a:r>
            <a:r>
              <a:rPr lang="ko-KR" altLang="en-US" sz="30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애드</a:t>
            </a:r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애드몹이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아닌 다른 광고모델 유니티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06/01 ~ 06/09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이지호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박소빈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완료</a:t>
            </a:r>
            <a:endParaRPr lang="en-US" altLang="ko-KR" sz="3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프로젝트 목표 완료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06/01 ~ 06/24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담당자 팀원전체 진행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06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4CC71B7-7E19-D8CC-22AD-9EEDCE12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931" r="3656" b="50000"/>
          <a:stretch/>
        </p:blipFill>
        <p:spPr>
          <a:xfrm>
            <a:off x="4509264" y="884234"/>
            <a:ext cx="4183067" cy="2074867"/>
          </a:xfrm>
          <a:custGeom>
            <a:avLst/>
            <a:gdLst>
              <a:gd name="connsiteX0" fmla="*/ 0 w 4183067"/>
              <a:gd name="connsiteY0" fmla="*/ 0 h 2074867"/>
              <a:gd name="connsiteX1" fmla="*/ 4183067 w 4183067"/>
              <a:gd name="connsiteY1" fmla="*/ 0 h 2074867"/>
              <a:gd name="connsiteX2" fmla="*/ 4183067 w 4183067"/>
              <a:gd name="connsiteY2" fmla="*/ 2074867 h 2074867"/>
              <a:gd name="connsiteX3" fmla="*/ 0 w 4183067"/>
              <a:gd name="connsiteY3" fmla="*/ 2074867 h 207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3067" h="2074867">
                <a:moveTo>
                  <a:pt x="0" y="0"/>
                </a:moveTo>
                <a:lnTo>
                  <a:pt x="4183067" y="0"/>
                </a:lnTo>
                <a:lnTo>
                  <a:pt x="4183067" y="2074867"/>
                </a:lnTo>
                <a:lnTo>
                  <a:pt x="0" y="2074867"/>
                </a:lnTo>
                <a:close/>
              </a:path>
            </a:pathLst>
          </a:cu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6C14B1-9DC1-27F2-65E7-E126710A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" t="13324" b="16979"/>
          <a:stretch/>
        </p:blipFill>
        <p:spPr>
          <a:xfrm>
            <a:off x="1041401" y="884234"/>
            <a:ext cx="2763419" cy="4183067"/>
          </a:xfrm>
          <a:custGeom>
            <a:avLst/>
            <a:gdLst>
              <a:gd name="connsiteX0" fmla="*/ 0 w 2763419"/>
              <a:gd name="connsiteY0" fmla="*/ 0 h 4183067"/>
              <a:gd name="connsiteX1" fmla="*/ 2763419 w 2763419"/>
              <a:gd name="connsiteY1" fmla="*/ 0 h 4183067"/>
              <a:gd name="connsiteX2" fmla="*/ 2763419 w 2763419"/>
              <a:gd name="connsiteY2" fmla="*/ 4183067 h 4183067"/>
              <a:gd name="connsiteX3" fmla="*/ 0 w 2763419"/>
              <a:gd name="connsiteY3" fmla="*/ 4183067 h 418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3419" h="4183067">
                <a:moveTo>
                  <a:pt x="0" y="0"/>
                </a:moveTo>
                <a:lnTo>
                  <a:pt x="2763419" y="0"/>
                </a:lnTo>
                <a:lnTo>
                  <a:pt x="2763419" y="4183067"/>
                </a:lnTo>
                <a:lnTo>
                  <a:pt x="0" y="4183067"/>
                </a:lnTo>
                <a:close/>
              </a:path>
            </a:pathLst>
          </a:cu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99C6C3-3142-8AA8-4969-81723D39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948" b="42072"/>
          <a:stretch/>
        </p:blipFill>
        <p:spPr>
          <a:xfrm>
            <a:off x="4372767" y="2992434"/>
            <a:ext cx="4183066" cy="2074867"/>
          </a:xfrm>
          <a:custGeom>
            <a:avLst/>
            <a:gdLst>
              <a:gd name="connsiteX0" fmla="*/ 0 w 4183066"/>
              <a:gd name="connsiteY0" fmla="*/ 0 h 2074867"/>
              <a:gd name="connsiteX1" fmla="*/ 4183066 w 4183066"/>
              <a:gd name="connsiteY1" fmla="*/ 0 h 2074867"/>
              <a:gd name="connsiteX2" fmla="*/ 4183066 w 4183066"/>
              <a:gd name="connsiteY2" fmla="*/ 2074867 h 2074867"/>
              <a:gd name="connsiteX3" fmla="*/ 0 w 4183066"/>
              <a:gd name="connsiteY3" fmla="*/ 2074867 h 207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3066" h="2074867">
                <a:moveTo>
                  <a:pt x="0" y="0"/>
                </a:moveTo>
                <a:lnTo>
                  <a:pt x="4183066" y="0"/>
                </a:lnTo>
                <a:lnTo>
                  <a:pt x="4183066" y="2074867"/>
                </a:lnTo>
                <a:lnTo>
                  <a:pt x="0" y="2074867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4979DF-6138-3AFD-BC2B-D9DCECD64A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87" t="40455" r="39176" b="9996"/>
          <a:stretch/>
        </p:blipFill>
        <p:spPr>
          <a:xfrm>
            <a:off x="8877300" y="884234"/>
            <a:ext cx="1892300" cy="4183067"/>
          </a:xfrm>
          <a:custGeom>
            <a:avLst/>
            <a:gdLst>
              <a:gd name="connsiteX0" fmla="*/ 0 w 1892300"/>
              <a:gd name="connsiteY0" fmla="*/ 0 h 4183067"/>
              <a:gd name="connsiteX1" fmla="*/ 1892300 w 1892300"/>
              <a:gd name="connsiteY1" fmla="*/ 0 h 4183067"/>
              <a:gd name="connsiteX2" fmla="*/ 1892300 w 1892300"/>
              <a:gd name="connsiteY2" fmla="*/ 4183067 h 4183067"/>
              <a:gd name="connsiteX3" fmla="*/ 0 w 1892300"/>
              <a:gd name="connsiteY3" fmla="*/ 4183067 h 418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300" h="4183067">
                <a:moveTo>
                  <a:pt x="0" y="0"/>
                </a:moveTo>
                <a:lnTo>
                  <a:pt x="1892300" y="0"/>
                </a:lnTo>
                <a:lnTo>
                  <a:pt x="1892300" y="4183067"/>
                </a:lnTo>
                <a:lnTo>
                  <a:pt x="0" y="4183067"/>
                </a:lnTo>
                <a:close/>
              </a:path>
            </a:pathLst>
          </a:cu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815F2A0-8068-5D1D-011C-B39FB02EBE2E}"/>
              </a:ext>
            </a:extLst>
          </p:cNvPr>
          <p:cNvSpPr/>
          <p:nvPr/>
        </p:nvSpPr>
        <p:spPr>
          <a:xfrm>
            <a:off x="609600" y="5539563"/>
            <a:ext cx="11018874" cy="1084521"/>
          </a:xfrm>
          <a:prstGeom prst="roundRect">
            <a:avLst/>
          </a:prstGeom>
          <a:solidFill>
            <a:srgbClr val="E8E8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 첫 주차 팀원 각 개인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홍보를 통해 지인위주로 홍보를 진행 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C13729-E3D0-12E9-51CE-4AFE4D868383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C98C12-0439-8948-B1A0-9D95049D015E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홍보진행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2581DC4-4E2B-B960-2EB0-A4297415A6B8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720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AC0B-FEFC-8EAD-6785-8E340635F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38C71F0-F7CE-290D-5D8E-89689FC0A0D6}"/>
              </a:ext>
            </a:extLst>
          </p:cNvPr>
          <p:cNvSpPr/>
          <p:nvPr/>
        </p:nvSpPr>
        <p:spPr>
          <a:xfrm>
            <a:off x="609600" y="5539563"/>
            <a:ext cx="11018874" cy="1084521"/>
          </a:xfrm>
          <a:prstGeom prst="roundRect">
            <a:avLst/>
          </a:prstGeom>
          <a:solidFill>
            <a:srgbClr val="E8E8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홍보 이후 </a:t>
            </a:r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레딧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 카톡 등 팀 내에서 자체제작한 홍보물로 홍보진행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영상작업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포스터 작업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3D7BEE-4CE0-182B-CCA1-5FFD7F42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19" r="201" b="6919"/>
          <a:stretch>
            <a:fillRect/>
          </a:stretch>
        </p:blipFill>
        <p:spPr>
          <a:xfrm>
            <a:off x="8052391" y="978196"/>
            <a:ext cx="3354198" cy="4242391"/>
          </a:xfrm>
          <a:custGeom>
            <a:avLst/>
            <a:gdLst>
              <a:gd name="connsiteX0" fmla="*/ 0 w 3354198"/>
              <a:gd name="connsiteY0" fmla="*/ 0 h 4242391"/>
              <a:gd name="connsiteX1" fmla="*/ 3354198 w 3354198"/>
              <a:gd name="connsiteY1" fmla="*/ 0 h 4242391"/>
              <a:gd name="connsiteX2" fmla="*/ 3354198 w 3354198"/>
              <a:gd name="connsiteY2" fmla="*/ 4242391 h 4242391"/>
              <a:gd name="connsiteX3" fmla="*/ 0 w 3354198"/>
              <a:gd name="connsiteY3" fmla="*/ 4242391 h 424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198" h="4242391">
                <a:moveTo>
                  <a:pt x="0" y="0"/>
                </a:moveTo>
                <a:lnTo>
                  <a:pt x="3354198" y="0"/>
                </a:lnTo>
                <a:lnTo>
                  <a:pt x="3354198" y="4242391"/>
                </a:lnTo>
                <a:lnTo>
                  <a:pt x="0" y="4242391"/>
                </a:lnTo>
                <a:close/>
              </a:path>
            </a:pathLst>
          </a:cu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C8FDCE-3C04-C8E5-B60F-BD8E676B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08" t="2084" b="3809"/>
          <a:stretch>
            <a:fillRect/>
          </a:stretch>
        </p:blipFill>
        <p:spPr>
          <a:xfrm>
            <a:off x="1041991" y="978196"/>
            <a:ext cx="3354198" cy="4242391"/>
          </a:xfrm>
          <a:custGeom>
            <a:avLst/>
            <a:gdLst>
              <a:gd name="connsiteX0" fmla="*/ 0 w 3354198"/>
              <a:gd name="connsiteY0" fmla="*/ 0 h 4242391"/>
              <a:gd name="connsiteX1" fmla="*/ 3354198 w 3354198"/>
              <a:gd name="connsiteY1" fmla="*/ 0 h 4242391"/>
              <a:gd name="connsiteX2" fmla="*/ 3354198 w 3354198"/>
              <a:gd name="connsiteY2" fmla="*/ 4242391 h 4242391"/>
              <a:gd name="connsiteX3" fmla="*/ 0 w 3354198"/>
              <a:gd name="connsiteY3" fmla="*/ 4242391 h 424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4198" h="4242391">
                <a:moveTo>
                  <a:pt x="0" y="0"/>
                </a:moveTo>
                <a:lnTo>
                  <a:pt x="3354198" y="0"/>
                </a:lnTo>
                <a:lnTo>
                  <a:pt x="3354198" y="4242391"/>
                </a:lnTo>
                <a:lnTo>
                  <a:pt x="0" y="4242391"/>
                </a:lnTo>
                <a:close/>
              </a:path>
            </a:pathLst>
          </a:cu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C93669-9D8E-F9DA-D5B3-166A6E89C4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5" t="2578"/>
          <a:stretch>
            <a:fillRect/>
          </a:stretch>
        </p:blipFill>
        <p:spPr>
          <a:xfrm>
            <a:off x="4613940" y="978196"/>
            <a:ext cx="3184988" cy="4242391"/>
          </a:xfrm>
          <a:custGeom>
            <a:avLst/>
            <a:gdLst>
              <a:gd name="connsiteX0" fmla="*/ 0 w 3184988"/>
              <a:gd name="connsiteY0" fmla="*/ 0 h 4242391"/>
              <a:gd name="connsiteX1" fmla="*/ 3184988 w 3184988"/>
              <a:gd name="connsiteY1" fmla="*/ 0 h 4242391"/>
              <a:gd name="connsiteX2" fmla="*/ 3184988 w 3184988"/>
              <a:gd name="connsiteY2" fmla="*/ 4242391 h 4242391"/>
              <a:gd name="connsiteX3" fmla="*/ 0 w 3184988"/>
              <a:gd name="connsiteY3" fmla="*/ 4242391 h 424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4988" h="4242391">
                <a:moveTo>
                  <a:pt x="0" y="0"/>
                </a:moveTo>
                <a:lnTo>
                  <a:pt x="3184988" y="0"/>
                </a:lnTo>
                <a:lnTo>
                  <a:pt x="3184988" y="4242391"/>
                </a:lnTo>
                <a:lnTo>
                  <a:pt x="0" y="4242391"/>
                </a:lnTo>
                <a:close/>
              </a:path>
            </a:pathLst>
          </a:cu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02A8105-AA05-B94A-1BA1-C81C52239CDA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C237AD-4F6D-EF17-467F-55CC3A0886AE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홍보진행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2F01F8F-1BAF-6312-2E60-665B67C17C06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669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36BDC-EB66-8688-E6B6-91B2D0A72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95F4983-B112-1268-0733-26DD7433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00" b="15677"/>
          <a:stretch>
            <a:fillRect/>
          </a:stretch>
        </p:blipFill>
        <p:spPr>
          <a:xfrm>
            <a:off x="609600" y="1041992"/>
            <a:ext cx="3136604" cy="4136065"/>
          </a:xfrm>
          <a:custGeom>
            <a:avLst/>
            <a:gdLst>
              <a:gd name="connsiteX0" fmla="*/ 0 w 3136604"/>
              <a:gd name="connsiteY0" fmla="*/ 0 h 4136065"/>
              <a:gd name="connsiteX1" fmla="*/ 3136604 w 3136604"/>
              <a:gd name="connsiteY1" fmla="*/ 0 h 4136065"/>
              <a:gd name="connsiteX2" fmla="*/ 3136604 w 3136604"/>
              <a:gd name="connsiteY2" fmla="*/ 4136065 h 4136065"/>
              <a:gd name="connsiteX3" fmla="*/ 0 w 3136604"/>
              <a:gd name="connsiteY3" fmla="*/ 4136065 h 41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6604" h="4136065">
                <a:moveTo>
                  <a:pt x="0" y="0"/>
                </a:moveTo>
                <a:lnTo>
                  <a:pt x="3136604" y="0"/>
                </a:lnTo>
                <a:lnTo>
                  <a:pt x="3136604" y="4136065"/>
                </a:lnTo>
                <a:lnTo>
                  <a:pt x="0" y="4136065"/>
                </a:lnTo>
                <a:close/>
              </a:path>
            </a:pathLst>
          </a:cu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DA0EF3-CE73-FFD3-BC38-5AC43A0B03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6" t="3948" r="2136" b="12866"/>
          <a:stretch>
            <a:fillRect/>
          </a:stretch>
        </p:blipFill>
        <p:spPr>
          <a:xfrm>
            <a:off x="3905694" y="1041992"/>
            <a:ext cx="3136604" cy="4136065"/>
          </a:xfrm>
          <a:custGeom>
            <a:avLst/>
            <a:gdLst>
              <a:gd name="connsiteX0" fmla="*/ 0 w 3136604"/>
              <a:gd name="connsiteY0" fmla="*/ 0 h 4136065"/>
              <a:gd name="connsiteX1" fmla="*/ 3136604 w 3136604"/>
              <a:gd name="connsiteY1" fmla="*/ 0 h 4136065"/>
              <a:gd name="connsiteX2" fmla="*/ 3136604 w 3136604"/>
              <a:gd name="connsiteY2" fmla="*/ 4136065 h 4136065"/>
              <a:gd name="connsiteX3" fmla="*/ 0 w 3136604"/>
              <a:gd name="connsiteY3" fmla="*/ 4136065 h 41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6604" h="4136065">
                <a:moveTo>
                  <a:pt x="0" y="0"/>
                </a:moveTo>
                <a:lnTo>
                  <a:pt x="3136604" y="0"/>
                </a:lnTo>
                <a:lnTo>
                  <a:pt x="3136604" y="4136065"/>
                </a:lnTo>
                <a:lnTo>
                  <a:pt x="0" y="4136065"/>
                </a:lnTo>
                <a:close/>
              </a:path>
            </a:pathLst>
          </a:cu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4AFDA3-CAFB-A999-7D24-F864DB8967EF}"/>
              </a:ext>
            </a:extLst>
          </p:cNvPr>
          <p:cNvSpPr/>
          <p:nvPr/>
        </p:nvSpPr>
        <p:spPr>
          <a:xfrm>
            <a:off x="609600" y="5539563"/>
            <a:ext cx="11018874" cy="1084521"/>
          </a:xfrm>
          <a:prstGeom prst="roundRect">
            <a:avLst/>
          </a:prstGeom>
          <a:solidFill>
            <a:srgbClr val="E8E8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인게임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컨텐츠 추가를 위한 랜덤모드 추가 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17E1E1-356C-511E-40C2-548167412E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67"/>
          <a:stretch>
            <a:fillRect/>
          </a:stretch>
        </p:blipFill>
        <p:spPr>
          <a:xfrm>
            <a:off x="7094745" y="1041991"/>
            <a:ext cx="4594698" cy="4136066"/>
          </a:xfrm>
          <a:custGeom>
            <a:avLst/>
            <a:gdLst>
              <a:gd name="connsiteX0" fmla="*/ 0 w 4380612"/>
              <a:gd name="connsiteY0" fmla="*/ 0 h 3943350"/>
              <a:gd name="connsiteX1" fmla="*/ 4380612 w 4380612"/>
              <a:gd name="connsiteY1" fmla="*/ 0 h 3943350"/>
              <a:gd name="connsiteX2" fmla="*/ 4380612 w 4380612"/>
              <a:gd name="connsiteY2" fmla="*/ 3943350 h 3943350"/>
              <a:gd name="connsiteX3" fmla="*/ 0 w 4380612"/>
              <a:gd name="connsiteY3" fmla="*/ 3943350 h 394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0612" h="3943350">
                <a:moveTo>
                  <a:pt x="0" y="0"/>
                </a:moveTo>
                <a:lnTo>
                  <a:pt x="4380612" y="0"/>
                </a:lnTo>
                <a:lnTo>
                  <a:pt x="4380612" y="3943350"/>
                </a:lnTo>
                <a:lnTo>
                  <a:pt x="0" y="3943350"/>
                </a:lnTo>
                <a:close/>
              </a:path>
            </a:pathLst>
          </a:cu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DC58635-95B7-11C2-72E6-E7DEBE34EEE6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5CFC0E-2572-E4D0-432C-A07FE89C69DA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모드추가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D9564BA-33B4-8431-F9D3-B13134E1F771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84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B70C8-6F9C-ED11-F7BA-ED988566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6C40E8-679D-CBF2-C781-374689E963B4}"/>
              </a:ext>
            </a:extLst>
          </p:cNvPr>
          <p:cNvSpPr/>
          <p:nvPr/>
        </p:nvSpPr>
        <p:spPr>
          <a:xfrm>
            <a:off x="340550" y="1167002"/>
            <a:ext cx="3232298" cy="598938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E4D36E-824C-D60E-958C-9BEB073DA73A}"/>
              </a:ext>
            </a:extLst>
          </p:cNvPr>
          <p:cNvSpPr/>
          <p:nvPr/>
        </p:nvSpPr>
        <p:spPr>
          <a:xfrm>
            <a:off x="340549" y="1660551"/>
            <a:ext cx="6506041" cy="39934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3227D5-1294-F68D-27CE-B5E03B297EBE}"/>
              </a:ext>
            </a:extLst>
          </p:cNvPr>
          <p:cNvSpPr/>
          <p:nvPr/>
        </p:nvSpPr>
        <p:spPr>
          <a:xfrm>
            <a:off x="563526" y="2379693"/>
            <a:ext cx="922857" cy="89636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1B62BA-9901-1494-8815-44B7062533FF}"/>
              </a:ext>
            </a:extLst>
          </p:cNvPr>
          <p:cNvCxnSpPr/>
          <p:nvPr/>
        </p:nvCxnSpPr>
        <p:spPr>
          <a:xfrm>
            <a:off x="837827" y="3824374"/>
            <a:ext cx="547004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4" descr="게임 패드 - 무료 과학 기술개 아이콘">
            <a:extLst>
              <a:ext uri="{FF2B5EF4-FFF2-40B4-BE49-F238E27FC236}">
                <a16:creationId xmlns:a16="http://schemas.microsoft.com/office/drawing/2014/main" id="{246B103C-284E-B33D-C515-1DE9B1AEA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5" y="2389621"/>
            <a:ext cx="922856" cy="9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C0DF12-EF88-B105-C88B-8AFE05CFC35B}"/>
              </a:ext>
            </a:extLst>
          </p:cNvPr>
          <p:cNvSpPr txBox="1"/>
          <p:nvPr/>
        </p:nvSpPr>
        <p:spPr>
          <a:xfrm>
            <a:off x="340549" y="1204036"/>
            <a:ext cx="32322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 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애드몹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광고송출 중지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3698F0-7AF6-654D-819E-1E41413FE3B2}"/>
              </a:ext>
            </a:extLst>
          </p:cNvPr>
          <p:cNvGrpSpPr/>
          <p:nvPr/>
        </p:nvGrpSpPr>
        <p:grpSpPr>
          <a:xfrm>
            <a:off x="954376" y="2084006"/>
            <a:ext cx="5664879" cy="1514056"/>
            <a:chOff x="375153" y="1825571"/>
            <a:chExt cx="5664879" cy="15140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DDAE27-19A4-7D7C-ED92-5FF79231F89C}"/>
                </a:ext>
              </a:extLst>
            </p:cNvPr>
            <p:cNvSpPr txBox="1"/>
            <p:nvPr/>
          </p:nvSpPr>
          <p:spPr>
            <a:xfrm>
              <a:off x="375153" y="1825571"/>
              <a:ext cx="23954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상세내용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F5CE72-4F06-D3DE-FE2A-47DC41C01F5A}"/>
                </a:ext>
              </a:extLst>
            </p:cNvPr>
            <p:cNvSpPr txBox="1"/>
            <p:nvPr/>
          </p:nvSpPr>
          <p:spPr>
            <a:xfrm>
              <a:off x="974490" y="2139298"/>
              <a:ext cx="50655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05/26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부정트래픽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적발로 인한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애드몹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광고 송출 제한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평균 노출 수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예상수익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요청수의 급격한 하락진행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게임 내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BM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은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애드몹을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통한 광고수익 이외엔 없다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팀내 수익성 급격한 하락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F9C3C7B-6BBC-5967-9D3D-E7CCC0B100E3}"/>
              </a:ext>
            </a:extLst>
          </p:cNvPr>
          <p:cNvGrpSpPr/>
          <p:nvPr/>
        </p:nvGrpSpPr>
        <p:grpSpPr>
          <a:xfrm>
            <a:off x="954376" y="4088795"/>
            <a:ext cx="5664879" cy="1237057"/>
            <a:chOff x="375153" y="1825571"/>
            <a:chExt cx="5664879" cy="12370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B4A1B-B0A1-8C73-B406-FB6D5BF06247}"/>
                </a:ext>
              </a:extLst>
            </p:cNvPr>
            <p:cNvSpPr txBox="1"/>
            <p:nvPr/>
          </p:nvSpPr>
          <p:spPr>
            <a:xfrm>
              <a:off x="375153" y="1825571"/>
              <a:ext cx="23954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해결방안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E47C79-2325-0BDB-BB8C-01745BC39926}"/>
                </a:ext>
              </a:extLst>
            </p:cNvPr>
            <p:cNvSpPr txBox="1"/>
            <p:nvPr/>
          </p:nvSpPr>
          <p:spPr>
            <a:xfrm>
              <a:off x="974490" y="2139298"/>
              <a:ext cx="5065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구글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애드몹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대체를 위해 유니티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애드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사용</a:t>
              </a:r>
              <a:b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구글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애드몹에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비해 수익성은 낮지만 현시점 수익이 발생</a:t>
              </a:r>
              <a:b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해야하기에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유니티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애드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사용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B28B9C-5AB8-BC6C-2081-149BC972DDF6}"/>
              </a:ext>
            </a:extLst>
          </p:cNvPr>
          <p:cNvSpPr/>
          <p:nvPr/>
        </p:nvSpPr>
        <p:spPr>
          <a:xfrm>
            <a:off x="563526" y="4262850"/>
            <a:ext cx="922857" cy="89636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4" descr="게임 패드 - 무료 과학 기술개 아이콘">
            <a:extLst>
              <a:ext uri="{FF2B5EF4-FFF2-40B4-BE49-F238E27FC236}">
                <a16:creationId xmlns:a16="http://schemas.microsoft.com/office/drawing/2014/main" id="{79268CB9-D3B1-D95F-18BC-05C641B16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5" y="4272778"/>
            <a:ext cx="922856" cy="9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OS 앱에 Google AdMob 광고달기. Google AdMob의 다음 iOS공식문서를 참조하여 광고를 적용할… | by  mynameiscowjaehoon | Medium">
            <a:extLst>
              <a:ext uri="{FF2B5EF4-FFF2-40B4-BE49-F238E27FC236}">
                <a16:creationId xmlns:a16="http://schemas.microsoft.com/office/drawing/2014/main" id="{9D3FF262-EC48-07FB-7941-8420CBC33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40" y="1287277"/>
            <a:ext cx="4340386" cy="192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유니티 애즈(Unity Ads)-애드브릭스 맞손, 광고주 채널 확대 &lt; 게임 &lt; 산업 &lt; 기사본문 - 현대경제신문">
            <a:extLst>
              <a:ext uri="{FF2B5EF4-FFF2-40B4-BE49-F238E27FC236}">
                <a16:creationId xmlns:a16="http://schemas.microsoft.com/office/drawing/2014/main" id="{C0FB568B-E9C2-EA73-93F7-20C99ECE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92" b="92949" l="3667" r="97333">
                        <a14:foregroundMark x1="15500" y1="49359" x2="15500" y2="49359"/>
                        <a14:foregroundMark x1="3667" y1="53846" x2="3667" y2="53846"/>
                        <a14:foregroundMark x1="20667" y1="9615" x2="20667" y2="9615"/>
                        <a14:foregroundMark x1="21333" y1="92949" x2="21333" y2="92949"/>
                        <a14:foregroundMark x1="32667" y1="64103" x2="32667" y2="64103"/>
                        <a14:foregroundMark x1="49333" y1="39744" x2="49333" y2="39744"/>
                        <a14:foregroundMark x1="53167" y1="23077" x2="53167" y2="23077"/>
                        <a14:foregroundMark x1="52333" y1="44231" x2="52333" y2="44231"/>
                        <a14:foregroundMark x1="57667" y1="33333" x2="57667" y2="33333"/>
                        <a14:foregroundMark x1="66000" y1="63462" x2="66000" y2="63462"/>
                        <a14:foregroundMark x1="76333" y1="55128" x2="76333" y2="55128"/>
                        <a14:foregroundMark x1="92000" y1="57051" x2="92000" y2="57051"/>
                        <a14:foregroundMark x1="97333" y1="33974" x2="97333" y2="33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51" y="3762662"/>
            <a:ext cx="4922000" cy="12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445FAE3-CC0F-FB50-2DAF-FA75399A4FF4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0264BF-705E-362B-A162-846BED66A368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문제점 및 해결방안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055E2A2-BAEE-926A-B896-77EEA6481289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75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7FD5-7592-634D-B070-B1BC8C1F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추상적 인 모양과 별과 우주 배경입니다. | 프리미엄 벡터">
            <a:extLst>
              <a:ext uri="{FF2B5EF4-FFF2-40B4-BE49-F238E27FC236}">
                <a16:creationId xmlns:a16="http://schemas.microsoft.com/office/drawing/2014/main" id="{532068CB-7C74-09FE-C362-24CE73AC6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E605EA-FCDE-2022-E161-346590BADBB2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09759-E025-ED73-2273-0148C1327D12}"/>
              </a:ext>
            </a:extLst>
          </p:cNvPr>
          <p:cNvSpPr txBox="1"/>
          <p:nvPr/>
        </p:nvSpPr>
        <p:spPr>
          <a:xfrm>
            <a:off x="-3028" y="2004345"/>
            <a:ext cx="12191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7A07B1-97F7-E5BB-4157-68486E6B100C}"/>
              </a:ext>
            </a:extLst>
          </p:cNvPr>
          <p:cNvCxnSpPr/>
          <p:nvPr/>
        </p:nvCxnSpPr>
        <p:spPr>
          <a:xfrm>
            <a:off x="0" y="59016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0EDA21EA-633D-65E6-D6EB-743E7FC7359F}"/>
              </a:ext>
            </a:extLst>
          </p:cNvPr>
          <p:cNvSpPr/>
          <p:nvPr/>
        </p:nvSpPr>
        <p:spPr>
          <a:xfrm>
            <a:off x="839973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916BFE2-8713-C660-B5AE-545D872EE8EC}"/>
              </a:ext>
            </a:extLst>
          </p:cNvPr>
          <p:cNvSpPr/>
          <p:nvPr/>
        </p:nvSpPr>
        <p:spPr>
          <a:xfrm>
            <a:off x="3904512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및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출시과정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662AD6-A7AA-97FC-E1FF-5CAEDE4FBDC8}"/>
              </a:ext>
            </a:extLst>
          </p:cNvPr>
          <p:cNvSpPr/>
          <p:nvPr/>
        </p:nvSpPr>
        <p:spPr>
          <a:xfrm>
            <a:off x="6969051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출시이후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A5D8BDD-F782-BDCF-8797-AC228CE01564}"/>
              </a:ext>
            </a:extLst>
          </p:cNvPr>
          <p:cNvSpPr/>
          <p:nvPr/>
        </p:nvSpPr>
        <p:spPr>
          <a:xfrm>
            <a:off x="10033591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C42AD7-48CC-AE58-FCDC-95C0CCF95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74" b="94402" l="7662" r="91228">
                        <a14:foregroundMark x1="52891" y1="92719" x2="52891" y2="92719"/>
                        <a14:foregroundMark x1="57135" y1="87669" x2="53774" y2="91731"/>
                        <a14:foregroundMark x1="29621" y1="94402" x2="29621" y2="94402"/>
                        <a14:foregroundMark x1="31045" y1="93999" x2="31045" y2="93999"/>
                        <a14:foregroundMark x1="7662" y1="63813" x2="7662" y2="63813"/>
                        <a14:foregroundMark x1="7776" y1="59056" x2="7662" y2="65203"/>
                        <a14:foregroundMark x1="91228" y1="38127" x2="91228" y2="38127"/>
                        <a14:foregroundMark x1="91114" y1="45005" x2="91114" y2="45005"/>
                        <a14:foregroundMark x1="41954" y1="9074" x2="41954" y2="9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5809" y="4356810"/>
            <a:ext cx="1137742" cy="88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23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8B2FD-684C-96D7-6F19-F429E96F8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5DA083B-EE0A-0AEC-08AB-A90F01FC35ED}"/>
              </a:ext>
            </a:extLst>
          </p:cNvPr>
          <p:cNvSpPr txBox="1"/>
          <p:nvPr/>
        </p:nvSpPr>
        <p:spPr>
          <a:xfrm>
            <a:off x="3241151" y="7504294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이상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B1891F-6161-F888-BB0D-0A55F182DAED}"/>
              </a:ext>
            </a:extLst>
          </p:cNvPr>
          <p:cNvSpPr/>
          <p:nvPr/>
        </p:nvSpPr>
        <p:spPr>
          <a:xfrm>
            <a:off x="136187" y="-2"/>
            <a:ext cx="12055813" cy="49199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5ADE16-7AED-8B7B-AD35-FBA18E1136A9}"/>
              </a:ext>
            </a:extLst>
          </p:cNvPr>
          <p:cNvGrpSpPr/>
          <p:nvPr/>
        </p:nvGrpSpPr>
        <p:grpSpPr>
          <a:xfrm rot="2700000">
            <a:off x="1632814" y="1846430"/>
            <a:ext cx="8926372" cy="8941954"/>
            <a:chOff x="2922759" y="250219"/>
            <a:chExt cx="6346483" cy="6357562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C16B9CF-EBB1-4C66-1384-9271AC759830}"/>
                </a:ext>
              </a:extLst>
            </p:cNvPr>
            <p:cNvSpPr/>
            <p:nvPr/>
          </p:nvSpPr>
          <p:spPr>
            <a:xfrm rot="5400000">
              <a:off x="2977139" y="195839"/>
              <a:ext cx="2962881" cy="3071642"/>
            </a:xfrm>
            <a:custGeom>
              <a:avLst/>
              <a:gdLst>
                <a:gd name="connsiteX0" fmla="*/ 0 w 2962881"/>
                <a:gd name="connsiteY0" fmla="*/ 0 h 3071642"/>
                <a:gd name="connsiteX1" fmla="*/ 1593236 w 2962881"/>
                <a:gd name="connsiteY1" fmla="*/ 0 h 3071642"/>
                <a:gd name="connsiteX2" fmla="*/ 1596318 w 2962881"/>
                <a:gd name="connsiteY2" fmla="*/ 61037 h 3071642"/>
                <a:gd name="connsiteX3" fmla="*/ 2858204 w 2962881"/>
                <a:gd name="connsiteY3" fmla="*/ 1456758 h 3071642"/>
                <a:gd name="connsiteX4" fmla="*/ 2962881 w 2962881"/>
                <a:gd name="connsiteY4" fmla="*/ 1472734 h 3071642"/>
                <a:gd name="connsiteX5" fmla="*/ 2962881 w 2962881"/>
                <a:gd name="connsiteY5" fmla="*/ 3071642 h 3071642"/>
                <a:gd name="connsiteX6" fmla="*/ 2853506 w 2962881"/>
                <a:gd name="connsiteY6" fmla="*/ 3063325 h 3071642"/>
                <a:gd name="connsiteX7" fmla="*/ 1571 w 2962881"/>
                <a:gd name="connsiteY7" fmla="*/ 62112 h 3071642"/>
                <a:gd name="connsiteX8" fmla="*/ 0 w 2962881"/>
                <a:gd name="connsiteY8" fmla="*/ 0 h 307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2881" h="3071642">
                  <a:moveTo>
                    <a:pt x="0" y="0"/>
                  </a:moveTo>
                  <a:lnTo>
                    <a:pt x="1593236" y="0"/>
                  </a:lnTo>
                  <a:lnTo>
                    <a:pt x="1596318" y="61037"/>
                  </a:lnTo>
                  <a:cubicBezTo>
                    <a:pt x="1666916" y="756198"/>
                    <a:pt x="2185135" y="1319029"/>
                    <a:pt x="2858204" y="1456758"/>
                  </a:cubicBezTo>
                  <a:lnTo>
                    <a:pt x="2962881" y="1472734"/>
                  </a:lnTo>
                  <a:lnTo>
                    <a:pt x="2962881" y="3071642"/>
                  </a:lnTo>
                  <a:lnTo>
                    <a:pt x="2853506" y="3063325"/>
                  </a:lnTo>
                  <a:cubicBezTo>
                    <a:pt x="1302765" y="2905839"/>
                    <a:pt x="81280" y="1634594"/>
                    <a:pt x="1571" y="62112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8D5B493-A2AE-291C-34E5-97E2CAA6B7F9}"/>
                </a:ext>
              </a:extLst>
            </p:cNvPr>
            <p:cNvSpPr/>
            <p:nvPr/>
          </p:nvSpPr>
          <p:spPr>
            <a:xfrm rot="5400000">
              <a:off x="6359730" y="303588"/>
              <a:ext cx="2950582" cy="2868442"/>
            </a:xfrm>
            <a:custGeom>
              <a:avLst/>
              <a:gdLst>
                <a:gd name="connsiteX0" fmla="*/ 0 w 2950582"/>
                <a:gd name="connsiteY0" fmla="*/ 2868442 h 2868442"/>
                <a:gd name="connsiteX1" fmla="*/ 1557 w 2950582"/>
                <a:gd name="connsiteY1" fmla="*/ 2847967 h 2868442"/>
                <a:gd name="connsiteX2" fmla="*/ 2841207 w 2950582"/>
                <a:gd name="connsiteY2" fmla="*/ 8317 h 2868442"/>
                <a:gd name="connsiteX3" fmla="*/ 2950582 w 2950582"/>
                <a:gd name="connsiteY3" fmla="*/ 0 h 2868442"/>
                <a:gd name="connsiteX4" fmla="*/ 2950582 w 2950582"/>
                <a:gd name="connsiteY4" fmla="*/ 1598908 h 2868442"/>
                <a:gd name="connsiteX5" fmla="*/ 2845905 w 2950582"/>
                <a:gd name="connsiteY5" fmla="*/ 1614884 h 2868442"/>
                <a:gd name="connsiteX6" fmla="*/ 1608124 w 2950582"/>
                <a:gd name="connsiteY6" fmla="*/ 2852665 h 2868442"/>
                <a:gd name="connsiteX7" fmla="*/ 1605716 w 2950582"/>
                <a:gd name="connsiteY7" fmla="*/ 2868442 h 2868442"/>
                <a:gd name="connsiteX8" fmla="*/ 0 w 2950582"/>
                <a:gd name="connsiteY8" fmla="*/ 2868442 h 28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0582" h="2868442">
                  <a:moveTo>
                    <a:pt x="0" y="2868442"/>
                  </a:moveTo>
                  <a:lnTo>
                    <a:pt x="1557" y="2847967"/>
                  </a:lnTo>
                  <a:cubicBezTo>
                    <a:pt x="153613" y="1350700"/>
                    <a:pt x="1343940" y="160373"/>
                    <a:pt x="2841207" y="8317"/>
                  </a:cubicBezTo>
                  <a:lnTo>
                    <a:pt x="2950582" y="0"/>
                  </a:lnTo>
                  <a:lnTo>
                    <a:pt x="2950582" y="1598908"/>
                  </a:lnTo>
                  <a:lnTo>
                    <a:pt x="2845905" y="1614884"/>
                  </a:lnTo>
                  <a:cubicBezTo>
                    <a:pt x="2224611" y="1742019"/>
                    <a:pt x="1735259" y="2231370"/>
                    <a:pt x="1608124" y="2852665"/>
                  </a:cubicBezTo>
                  <a:lnTo>
                    <a:pt x="1605716" y="2868442"/>
                  </a:lnTo>
                  <a:lnTo>
                    <a:pt x="0" y="286844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AD6EF9B-6CD8-D3DF-B5DE-CB4BC8BA8285}"/>
                </a:ext>
              </a:extLst>
            </p:cNvPr>
            <p:cNvSpPr/>
            <p:nvPr/>
          </p:nvSpPr>
          <p:spPr>
            <a:xfrm rot="5400000">
              <a:off x="2977139" y="3590520"/>
              <a:ext cx="2962881" cy="3071642"/>
            </a:xfrm>
            <a:custGeom>
              <a:avLst/>
              <a:gdLst>
                <a:gd name="connsiteX0" fmla="*/ 0 w 2962881"/>
                <a:gd name="connsiteY0" fmla="*/ 3071642 h 3071642"/>
                <a:gd name="connsiteX1" fmla="*/ 0 w 2962881"/>
                <a:gd name="connsiteY1" fmla="*/ 1472734 h 3071642"/>
                <a:gd name="connsiteX2" fmla="*/ 104677 w 2962881"/>
                <a:gd name="connsiteY2" fmla="*/ 1456758 h 3071642"/>
                <a:gd name="connsiteX3" fmla="*/ 1366563 w 2962881"/>
                <a:gd name="connsiteY3" fmla="*/ 61037 h 3071642"/>
                <a:gd name="connsiteX4" fmla="*/ 1369645 w 2962881"/>
                <a:gd name="connsiteY4" fmla="*/ 0 h 3071642"/>
                <a:gd name="connsiteX5" fmla="*/ 2962881 w 2962881"/>
                <a:gd name="connsiteY5" fmla="*/ 0 h 3071642"/>
                <a:gd name="connsiteX6" fmla="*/ 2961310 w 2962881"/>
                <a:gd name="connsiteY6" fmla="*/ 62112 h 3071642"/>
                <a:gd name="connsiteX7" fmla="*/ 109375 w 2962881"/>
                <a:gd name="connsiteY7" fmla="*/ 3063325 h 3071642"/>
                <a:gd name="connsiteX8" fmla="*/ 0 w 2962881"/>
                <a:gd name="connsiteY8" fmla="*/ 3071642 h 307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2881" h="3071642">
                  <a:moveTo>
                    <a:pt x="0" y="3071642"/>
                  </a:moveTo>
                  <a:lnTo>
                    <a:pt x="0" y="1472734"/>
                  </a:lnTo>
                  <a:lnTo>
                    <a:pt x="104677" y="1456758"/>
                  </a:lnTo>
                  <a:cubicBezTo>
                    <a:pt x="777746" y="1319029"/>
                    <a:pt x="1295965" y="756198"/>
                    <a:pt x="1366563" y="61037"/>
                  </a:cubicBezTo>
                  <a:lnTo>
                    <a:pt x="1369645" y="0"/>
                  </a:lnTo>
                  <a:lnTo>
                    <a:pt x="2962881" y="0"/>
                  </a:lnTo>
                  <a:lnTo>
                    <a:pt x="2961310" y="62112"/>
                  </a:lnTo>
                  <a:cubicBezTo>
                    <a:pt x="2881601" y="1634594"/>
                    <a:pt x="1660116" y="2905839"/>
                    <a:pt x="109375" y="3063325"/>
                  </a:cubicBezTo>
                  <a:lnTo>
                    <a:pt x="0" y="307164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523F55B-1817-105D-0932-5A2FFF1A1209}"/>
                </a:ext>
              </a:extLst>
            </p:cNvPr>
            <p:cNvSpPr/>
            <p:nvPr/>
          </p:nvSpPr>
          <p:spPr>
            <a:xfrm rot="5400000">
              <a:off x="6359730" y="3698269"/>
              <a:ext cx="2950582" cy="2868442"/>
            </a:xfrm>
            <a:custGeom>
              <a:avLst/>
              <a:gdLst>
                <a:gd name="connsiteX0" fmla="*/ 0 w 2950582"/>
                <a:gd name="connsiteY0" fmla="*/ 1598908 h 2868442"/>
                <a:gd name="connsiteX1" fmla="*/ 0 w 2950582"/>
                <a:gd name="connsiteY1" fmla="*/ 0 h 2868442"/>
                <a:gd name="connsiteX2" fmla="*/ 109375 w 2950582"/>
                <a:gd name="connsiteY2" fmla="*/ 8317 h 2868442"/>
                <a:gd name="connsiteX3" fmla="*/ 2949025 w 2950582"/>
                <a:gd name="connsiteY3" fmla="*/ 2847967 h 2868442"/>
                <a:gd name="connsiteX4" fmla="*/ 2950582 w 2950582"/>
                <a:gd name="connsiteY4" fmla="*/ 2868442 h 2868442"/>
                <a:gd name="connsiteX5" fmla="*/ 1344866 w 2950582"/>
                <a:gd name="connsiteY5" fmla="*/ 2868442 h 2868442"/>
                <a:gd name="connsiteX6" fmla="*/ 1342458 w 2950582"/>
                <a:gd name="connsiteY6" fmla="*/ 2852665 h 2868442"/>
                <a:gd name="connsiteX7" fmla="*/ 104677 w 2950582"/>
                <a:gd name="connsiteY7" fmla="*/ 1614884 h 2868442"/>
                <a:gd name="connsiteX8" fmla="*/ 0 w 2950582"/>
                <a:gd name="connsiteY8" fmla="*/ 1598908 h 28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0582" h="2868442">
                  <a:moveTo>
                    <a:pt x="0" y="1598908"/>
                  </a:moveTo>
                  <a:lnTo>
                    <a:pt x="0" y="0"/>
                  </a:lnTo>
                  <a:lnTo>
                    <a:pt x="109375" y="8317"/>
                  </a:lnTo>
                  <a:cubicBezTo>
                    <a:pt x="1606642" y="160373"/>
                    <a:pt x="2796970" y="1350700"/>
                    <a:pt x="2949025" y="2847967"/>
                  </a:cubicBezTo>
                  <a:lnTo>
                    <a:pt x="2950582" y="2868442"/>
                  </a:lnTo>
                  <a:lnTo>
                    <a:pt x="1344866" y="2868442"/>
                  </a:lnTo>
                  <a:lnTo>
                    <a:pt x="1342458" y="2852665"/>
                  </a:lnTo>
                  <a:cubicBezTo>
                    <a:pt x="1215323" y="2231370"/>
                    <a:pt x="725972" y="1742019"/>
                    <a:pt x="104677" y="1614884"/>
                  </a:cubicBezTo>
                  <a:lnTo>
                    <a:pt x="0" y="159890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3668275-43B2-37CC-3389-582998E567DE}"/>
              </a:ext>
            </a:extLst>
          </p:cNvPr>
          <p:cNvSpPr txBox="1"/>
          <p:nvPr/>
        </p:nvSpPr>
        <p:spPr>
          <a:xfrm>
            <a:off x="3241151" y="445168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출시이전 목표정리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AEA7EE-B56E-FFD2-FA4A-4F3A66AB0F3E}"/>
              </a:ext>
            </a:extLst>
          </p:cNvPr>
          <p:cNvSpPr txBox="1"/>
          <p:nvPr/>
        </p:nvSpPr>
        <p:spPr>
          <a:xfrm>
            <a:off x="3393551" y="-1746080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누적 다운로드</a:t>
            </a:r>
          </a:p>
        </p:txBody>
      </p:sp>
    </p:spTree>
    <p:extLst>
      <p:ext uri="{BB962C8B-B14F-4D97-AF65-F5344CB8AC3E}">
        <p14:creationId xmlns:p14="http://schemas.microsoft.com/office/powerpoint/2010/main" val="373999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4C62B-589A-1122-B4F3-A47BEAD4C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20719E9-26EE-0D41-FC65-559905822214}"/>
              </a:ext>
            </a:extLst>
          </p:cNvPr>
          <p:cNvSpPr/>
          <p:nvPr/>
        </p:nvSpPr>
        <p:spPr>
          <a:xfrm>
            <a:off x="136187" y="-2"/>
            <a:ext cx="12055813" cy="49199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575D62-6D00-410D-27B8-799A4828A2B7}"/>
              </a:ext>
            </a:extLst>
          </p:cNvPr>
          <p:cNvGrpSpPr/>
          <p:nvPr/>
        </p:nvGrpSpPr>
        <p:grpSpPr>
          <a:xfrm rot="8100000">
            <a:off x="1632815" y="1846430"/>
            <a:ext cx="8926372" cy="8941954"/>
            <a:chOff x="2922759" y="250219"/>
            <a:chExt cx="6346483" cy="6357562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6E80C4D-E7F4-C014-F22C-D95A6C5DA6D5}"/>
                </a:ext>
              </a:extLst>
            </p:cNvPr>
            <p:cNvSpPr/>
            <p:nvPr/>
          </p:nvSpPr>
          <p:spPr>
            <a:xfrm rot="5400000">
              <a:off x="2977139" y="195839"/>
              <a:ext cx="2962881" cy="3071642"/>
            </a:xfrm>
            <a:custGeom>
              <a:avLst/>
              <a:gdLst>
                <a:gd name="connsiteX0" fmla="*/ 0 w 2962881"/>
                <a:gd name="connsiteY0" fmla="*/ 0 h 3071642"/>
                <a:gd name="connsiteX1" fmla="*/ 1593236 w 2962881"/>
                <a:gd name="connsiteY1" fmla="*/ 0 h 3071642"/>
                <a:gd name="connsiteX2" fmla="*/ 1596318 w 2962881"/>
                <a:gd name="connsiteY2" fmla="*/ 61037 h 3071642"/>
                <a:gd name="connsiteX3" fmla="*/ 2858204 w 2962881"/>
                <a:gd name="connsiteY3" fmla="*/ 1456758 h 3071642"/>
                <a:gd name="connsiteX4" fmla="*/ 2962881 w 2962881"/>
                <a:gd name="connsiteY4" fmla="*/ 1472734 h 3071642"/>
                <a:gd name="connsiteX5" fmla="*/ 2962881 w 2962881"/>
                <a:gd name="connsiteY5" fmla="*/ 3071642 h 3071642"/>
                <a:gd name="connsiteX6" fmla="*/ 2853506 w 2962881"/>
                <a:gd name="connsiteY6" fmla="*/ 3063325 h 3071642"/>
                <a:gd name="connsiteX7" fmla="*/ 1571 w 2962881"/>
                <a:gd name="connsiteY7" fmla="*/ 62112 h 3071642"/>
                <a:gd name="connsiteX8" fmla="*/ 0 w 2962881"/>
                <a:gd name="connsiteY8" fmla="*/ 0 h 307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2881" h="3071642">
                  <a:moveTo>
                    <a:pt x="0" y="0"/>
                  </a:moveTo>
                  <a:lnTo>
                    <a:pt x="1593236" y="0"/>
                  </a:lnTo>
                  <a:lnTo>
                    <a:pt x="1596318" y="61037"/>
                  </a:lnTo>
                  <a:cubicBezTo>
                    <a:pt x="1666916" y="756198"/>
                    <a:pt x="2185135" y="1319029"/>
                    <a:pt x="2858204" y="1456758"/>
                  </a:cubicBezTo>
                  <a:lnTo>
                    <a:pt x="2962881" y="1472734"/>
                  </a:lnTo>
                  <a:lnTo>
                    <a:pt x="2962881" y="3071642"/>
                  </a:lnTo>
                  <a:lnTo>
                    <a:pt x="2853506" y="3063325"/>
                  </a:lnTo>
                  <a:cubicBezTo>
                    <a:pt x="1302765" y="2905839"/>
                    <a:pt x="81280" y="1634594"/>
                    <a:pt x="1571" y="621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E6AA042-2E6A-0529-2952-4C919DA48CFA}"/>
                </a:ext>
              </a:extLst>
            </p:cNvPr>
            <p:cNvSpPr/>
            <p:nvPr/>
          </p:nvSpPr>
          <p:spPr>
            <a:xfrm rot="5400000">
              <a:off x="6359730" y="303588"/>
              <a:ext cx="2950582" cy="2868442"/>
            </a:xfrm>
            <a:custGeom>
              <a:avLst/>
              <a:gdLst>
                <a:gd name="connsiteX0" fmla="*/ 0 w 2950582"/>
                <a:gd name="connsiteY0" fmla="*/ 2868442 h 2868442"/>
                <a:gd name="connsiteX1" fmla="*/ 1557 w 2950582"/>
                <a:gd name="connsiteY1" fmla="*/ 2847967 h 2868442"/>
                <a:gd name="connsiteX2" fmla="*/ 2841207 w 2950582"/>
                <a:gd name="connsiteY2" fmla="*/ 8317 h 2868442"/>
                <a:gd name="connsiteX3" fmla="*/ 2950582 w 2950582"/>
                <a:gd name="connsiteY3" fmla="*/ 0 h 2868442"/>
                <a:gd name="connsiteX4" fmla="*/ 2950582 w 2950582"/>
                <a:gd name="connsiteY4" fmla="*/ 1598908 h 2868442"/>
                <a:gd name="connsiteX5" fmla="*/ 2845905 w 2950582"/>
                <a:gd name="connsiteY5" fmla="*/ 1614884 h 2868442"/>
                <a:gd name="connsiteX6" fmla="*/ 1608124 w 2950582"/>
                <a:gd name="connsiteY6" fmla="*/ 2852665 h 2868442"/>
                <a:gd name="connsiteX7" fmla="*/ 1605716 w 2950582"/>
                <a:gd name="connsiteY7" fmla="*/ 2868442 h 2868442"/>
                <a:gd name="connsiteX8" fmla="*/ 0 w 2950582"/>
                <a:gd name="connsiteY8" fmla="*/ 2868442 h 28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0582" h="2868442">
                  <a:moveTo>
                    <a:pt x="0" y="2868442"/>
                  </a:moveTo>
                  <a:lnTo>
                    <a:pt x="1557" y="2847967"/>
                  </a:lnTo>
                  <a:cubicBezTo>
                    <a:pt x="153613" y="1350700"/>
                    <a:pt x="1343940" y="160373"/>
                    <a:pt x="2841207" y="8317"/>
                  </a:cubicBezTo>
                  <a:lnTo>
                    <a:pt x="2950582" y="0"/>
                  </a:lnTo>
                  <a:lnTo>
                    <a:pt x="2950582" y="1598908"/>
                  </a:lnTo>
                  <a:lnTo>
                    <a:pt x="2845905" y="1614884"/>
                  </a:lnTo>
                  <a:cubicBezTo>
                    <a:pt x="2224611" y="1742019"/>
                    <a:pt x="1735259" y="2231370"/>
                    <a:pt x="1608124" y="2852665"/>
                  </a:cubicBezTo>
                  <a:lnTo>
                    <a:pt x="1605716" y="2868442"/>
                  </a:lnTo>
                  <a:lnTo>
                    <a:pt x="0" y="286844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9350BD5-66E0-AE94-93B1-A42B62E1589A}"/>
                </a:ext>
              </a:extLst>
            </p:cNvPr>
            <p:cNvSpPr/>
            <p:nvPr/>
          </p:nvSpPr>
          <p:spPr>
            <a:xfrm rot="5400000">
              <a:off x="2977139" y="3590520"/>
              <a:ext cx="2962881" cy="3071642"/>
            </a:xfrm>
            <a:custGeom>
              <a:avLst/>
              <a:gdLst>
                <a:gd name="connsiteX0" fmla="*/ 0 w 2962881"/>
                <a:gd name="connsiteY0" fmla="*/ 3071642 h 3071642"/>
                <a:gd name="connsiteX1" fmla="*/ 0 w 2962881"/>
                <a:gd name="connsiteY1" fmla="*/ 1472734 h 3071642"/>
                <a:gd name="connsiteX2" fmla="*/ 104677 w 2962881"/>
                <a:gd name="connsiteY2" fmla="*/ 1456758 h 3071642"/>
                <a:gd name="connsiteX3" fmla="*/ 1366563 w 2962881"/>
                <a:gd name="connsiteY3" fmla="*/ 61037 h 3071642"/>
                <a:gd name="connsiteX4" fmla="*/ 1369645 w 2962881"/>
                <a:gd name="connsiteY4" fmla="*/ 0 h 3071642"/>
                <a:gd name="connsiteX5" fmla="*/ 2962881 w 2962881"/>
                <a:gd name="connsiteY5" fmla="*/ 0 h 3071642"/>
                <a:gd name="connsiteX6" fmla="*/ 2961310 w 2962881"/>
                <a:gd name="connsiteY6" fmla="*/ 62112 h 3071642"/>
                <a:gd name="connsiteX7" fmla="*/ 109375 w 2962881"/>
                <a:gd name="connsiteY7" fmla="*/ 3063325 h 3071642"/>
                <a:gd name="connsiteX8" fmla="*/ 0 w 2962881"/>
                <a:gd name="connsiteY8" fmla="*/ 3071642 h 307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2881" h="3071642">
                  <a:moveTo>
                    <a:pt x="0" y="3071642"/>
                  </a:moveTo>
                  <a:lnTo>
                    <a:pt x="0" y="1472734"/>
                  </a:lnTo>
                  <a:lnTo>
                    <a:pt x="104677" y="1456758"/>
                  </a:lnTo>
                  <a:cubicBezTo>
                    <a:pt x="777746" y="1319029"/>
                    <a:pt x="1295965" y="756198"/>
                    <a:pt x="1366563" y="61037"/>
                  </a:cubicBezTo>
                  <a:lnTo>
                    <a:pt x="1369645" y="0"/>
                  </a:lnTo>
                  <a:lnTo>
                    <a:pt x="2962881" y="0"/>
                  </a:lnTo>
                  <a:lnTo>
                    <a:pt x="2961310" y="62112"/>
                  </a:lnTo>
                  <a:cubicBezTo>
                    <a:pt x="2881601" y="1634594"/>
                    <a:pt x="1660116" y="2905839"/>
                    <a:pt x="109375" y="3063325"/>
                  </a:cubicBezTo>
                  <a:lnTo>
                    <a:pt x="0" y="3071642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C1008E2C-2828-F4F5-0B50-84C0A877562D}"/>
                </a:ext>
              </a:extLst>
            </p:cNvPr>
            <p:cNvSpPr/>
            <p:nvPr/>
          </p:nvSpPr>
          <p:spPr>
            <a:xfrm rot="5400000">
              <a:off x="6359730" y="3698269"/>
              <a:ext cx="2950582" cy="2868442"/>
            </a:xfrm>
            <a:custGeom>
              <a:avLst/>
              <a:gdLst>
                <a:gd name="connsiteX0" fmla="*/ 0 w 2950582"/>
                <a:gd name="connsiteY0" fmla="*/ 1598908 h 2868442"/>
                <a:gd name="connsiteX1" fmla="*/ 0 w 2950582"/>
                <a:gd name="connsiteY1" fmla="*/ 0 h 2868442"/>
                <a:gd name="connsiteX2" fmla="*/ 109375 w 2950582"/>
                <a:gd name="connsiteY2" fmla="*/ 8317 h 2868442"/>
                <a:gd name="connsiteX3" fmla="*/ 2949025 w 2950582"/>
                <a:gd name="connsiteY3" fmla="*/ 2847967 h 2868442"/>
                <a:gd name="connsiteX4" fmla="*/ 2950582 w 2950582"/>
                <a:gd name="connsiteY4" fmla="*/ 2868442 h 2868442"/>
                <a:gd name="connsiteX5" fmla="*/ 1344866 w 2950582"/>
                <a:gd name="connsiteY5" fmla="*/ 2868442 h 2868442"/>
                <a:gd name="connsiteX6" fmla="*/ 1342458 w 2950582"/>
                <a:gd name="connsiteY6" fmla="*/ 2852665 h 2868442"/>
                <a:gd name="connsiteX7" fmla="*/ 104677 w 2950582"/>
                <a:gd name="connsiteY7" fmla="*/ 1614884 h 2868442"/>
                <a:gd name="connsiteX8" fmla="*/ 0 w 2950582"/>
                <a:gd name="connsiteY8" fmla="*/ 1598908 h 28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0582" h="2868442">
                  <a:moveTo>
                    <a:pt x="0" y="1598908"/>
                  </a:moveTo>
                  <a:lnTo>
                    <a:pt x="0" y="0"/>
                  </a:lnTo>
                  <a:lnTo>
                    <a:pt x="109375" y="8317"/>
                  </a:lnTo>
                  <a:cubicBezTo>
                    <a:pt x="1606642" y="160373"/>
                    <a:pt x="2796970" y="1350700"/>
                    <a:pt x="2949025" y="2847967"/>
                  </a:cubicBezTo>
                  <a:lnTo>
                    <a:pt x="2950582" y="2868442"/>
                  </a:lnTo>
                  <a:lnTo>
                    <a:pt x="1344866" y="2868442"/>
                  </a:lnTo>
                  <a:lnTo>
                    <a:pt x="1342458" y="2852665"/>
                  </a:lnTo>
                  <a:cubicBezTo>
                    <a:pt x="1215323" y="2231370"/>
                    <a:pt x="725972" y="1742019"/>
                    <a:pt x="104677" y="1614884"/>
                  </a:cubicBezTo>
                  <a:lnTo>
                    <a:pt x="0" y="159890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23F46E-2301-636A-F7C1-4E673853D948}"/>
              </a:ext>
            </a:extLst>
          </p:cNvPr>
          <p:cNvSpPr txBox="1"/>
          <p:nvPr/>
        </p:nvSpPr>
        <p:spPr>
          <a:xfrm>
            <a:off x="8196048" y="0"/>
            <a:ext cx="56642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출시이전 목표정리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DF834-0878-39C7-9013-A16729E8805E}"/>
              </a:ext>
            </a:extLst>
          </p:cNvPr>
          <p:cNvSpPr txBox="1"/>
          <p:nvPr/>
        </p:nvSpPr>
        <p:spPr>
          <a:xfrm>
            <a:off x="3241151" y="445168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누적 다운로드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05BE4-99F3-00AA-669A-59BFF698611A}"/>
              </a:ext>
            </a:extLst>
          </p:cNvPr>
          <p:cNvSpPr txBox="1"/>
          <p:nvPr/>
        </p:nvSpPr>
        <p:spPr>
          <a:xfrm>
            <a:off x="3241151" y="5248127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이상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4AF46-F0BA-23EF-B7C4-4F0744BCF91B}"/>
              </a:ext>
            </a:extLst>
          </p:cNvPr>
          <p:cNvSpPr txBox="1"/>
          <p:nvPr/>
        </p:nvSpPr>
        <p:spPr>
          <a:xfrm>
            <a:off x="3241151" y="7209643"/>
            <a:ext cx="5664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 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마리</a:t>
            </a:r>
            <a:endParaRPr lang="en-US" altLang="ko-KR" sz="6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달러</a:t>
            </a:r>
          </a:p>
        </p:txBody>
      </p:sp>
    </p:spTree>
    <p:extLst>
      <p:ext uri="{BB962C8B-B14F-4D97-AF65-F5344CB8AC3E}">
        <p14:creationId xmlns:p14="http://schemas.microsoft.com/office/powerpoint/2010/main" val="129800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51ACFB-5D16-E0A8-C907-AECA85D1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추상적 인 모양과 별과 우주 배경입니다. | 프리미엄 벡터">
            <a:extLst>
              <a:ext uri="{FF2B5EF4-FFF2-40B4-BE49-F238E27FC236}">
                <a16:creationId xmlns:a16="http://schemas.microsoft.com/office/drawing/2014/main" id="{56FF211B-0AD3-CC32-C055-9621153C8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235538-2795-6CEA-94EA-50F24AFAE2D8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566DA-8EAB-36E4-7F0E-EA8D3C7E9491}"/>
              </a:ext>
            </a:extLst>
          </p:cNvPr>
          <p:cNvSpPr txBox="1"/>
          <p:nvPr/>
        </p:nvSpPr>
        <p:spPr>
          <a:xfrm>
            <a:off x="-3028" y="2004345"/>
            <a:ext cx="12191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113D8D-7BEC-4B32-7194-0349FEA47593}"/>
              </a:ext>
            </a:extLst>
          </p:cNvPr>
          <p:cNvCxnSpPr/>
          <p:nvPr/>
        </p:nvCxnSpPr>
        <p:spPr>
          <a:xfrm>
            <a:off x="0" y="59016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7392964-E25C-ABAE-7F2D-E3FA151D9626}"/>
              </a:ext>
            </a:extLst>
          </p:cNvPr>
          <p:cNvSpPr/>
          <p:nvPr/>
        </p:nvSpPr>
        <p:spPr>
          <a:xfrm>
            <a:off x="839973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389D247-B4A9-C958-B995-4D0860BC11A0}"/>
              </a:ext>
            </a:extLst>
          </p:cNvPr>
          <p:cNvSpPr/>
          <p:nvPr/>
        </p:nvSpPr>
        <p:spPr>
          <a:xfrm>
            <a:off x="3904512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및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출시과정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6496B6-0139-4DD6-680F-C781CD753374}"/>
              </a:ext>
            </a:extLst>
          </p:cNvPr>
          <p:cNvSpPr/>
          <p:nvPr/>
        </p:nvSpPr>
        <p:spPr>
          <a:xfrm>
            <a:off x="6969051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출시이후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F25F09-DC0B-DFA3-4543-3B06C54AD84A}"/>
              </a:ext>
            </a:extLst>
          </p:cNvPr>
          <p:cNvSpPr/>
          <p:nvPr/>
        </p:nvSpPr>
        <p:spPr>
          <a:xfrm>
            <a:off x="10033591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87A170-F0D8-B908-0244-FA9105CEB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74" b="94402" l="7662" r="91228">
                        <a14:foregroundMark x1="52891" y1="92719" x2="52891" y2="92719"/>
                        <a14:foregroundMark x1="57135" y1="87669" x2="53774" y2="91731"/>
                        <a14:foregroundMark x1="29621" y1="94402" x2="29621" y2="94402"/>
                        <a14:foregroundMark x1="31045" y1="93999" x2="31045" y2="93999"/>
                        <a14:foregroundMark x1="7662" y1="63813" x2="7662" y2="63813"/>
                        <a14:foregroundMark x1="7776" y1="59056" x2="7662" y2="65203"/>
                        <a14:foregroundMark x1="91228" y1="38127" x2="91228" y2="38127"/>
                        <a14:foregroundMark x1="91114" y1="45005" x2="91114" y2="45005"/>
                        <a14:foregroundMark x1="41954" y1="9074" x2="41954" y2="9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66" y="4356810"/>
            <a:ext cx="1137742" cy="88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3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745F2-36FE-B564-3ACB-15E351AA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F04FF7-A99D-1EDA-4431-BF6094D72940}"/>
              </a:ext>
            </a:extLst>
          </p:cNvPr>
          <p:cNvSpPr txBox="1"/>
          <p:nvPr/>
        </p:nvSpPr>
        <p:spPr>
          <a:xfrm>
            <a:off x="3331954" y="10666151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이상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806C47-1142-5F79-04F9-172180BEC3B0}"/>
              </a:ext>
            </a:extLst>
          </p:cNvPr>
          <p:cNvSpPr/>
          <p:nvPr/>
        </p:nvSpPr>
        <p:spPr>
          <a:xfrm>
            <a:off x="136187" y="-2"/>
            <a:ext cx="12055813" cy="49199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B14523-65AC-5EDC-5D53-5458D0137E1E}"/>
              </a:ext>
            </a:extLst>
          </p:cNvPr>
          <p:cNvGrpSpPr/>
          <p:nvPr/>
        </p:nvGrpSpPr>
        <p:grpSpPr>
          <a:xfrm rot="13500000">
            <a:off x="1632815" y="1846430"/>
            <a:ext cx="8926372" cy="8941954"/>
            <a:chOff x="2922759" y="250219"/>
            <a:chExt cx="6346483" cy="6357562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2234784-F4C4-5F9B-2E84-1F86758E0713}"/>
                </a:ext>
              </a:extLst>
            </p:cNvPr>
            <p:cNvSpPr/>
            <p:nvPr/>
          </p:nvSpPr>
          <p:spPr>
            <a:xfrm rot="5400000">
              <a:off x="2977139" y="195839"/>
              <a:ext cx="2962881" cy="3071642"/>
            </a:xfrm>
            <a:custGeom>
              <a:avLst/>
              <a:gdLst>
                <a:gd name="connsiteX0" fmla="*/ 0 w 2962881"/>
                <a:gd name="connsiteY0" fmla="*/ 0 h 3071642"/>
                <a:gd name="connsiteX1" fmla="*/ 1593236 w 2962881"/>
                <a:gd name="connsiteY1" fmla="*/ 0 h 3071642"/>
                <a:gd name="connsiteX2" fmla="*/ 1596318 w 2962881"/>
                <a:gd name="connsiteY2" fmla="*/ 61037 h 3071642"/>
                <a:gd name="connsiteX3" fmla="*/ 2858204 w 2962881"/>
                <a:gd name="connsiteY3" fmla="*/ 1456758 h 3071642"/>
                <a:gd name="connsiteX4" fmla="*/ 2962881 w 2962881"/>
                <a:gd name="connsiteY4" fmla="*/ 1472734 h 3071642"/>
                <a:gd name="connsiteX5" fmla="*/ 2962881 w 2962881"/>
                <a:gd name="connsiteY5" fmla="*/ 3071642 h 3071642"/>
                <a:gd name="connsiteX6" fmla="*/ 2853506 w 2962881"/>
                <a:gd name="connsiteY6" fmla="*/ 3063325 h 3071642"/>
                <a:gd name="connsiteX7" fmla="*/ 1571 w 2962881"/>
                <a:gd name="connsiteY7" fmla="*/ 62112 h 3071642"/>
                <a:gd name="connsiteX8" fmla="*/ 0 w 2962881"/>
                <a:gd name="connsiteY8" fmla="*/ 0 h 307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2881" h="3071642">
                  <a:moveTo>
                    <a:pt x="0" y="0"/>
                  </a:moveTo>
                  <a:lnTo>
                    <a:pt x="1593236" y="0"/>
                  </a:lnTo>
                  <a:lnTo>
                    <a:pt x="1596318" y="61037"/>
                  </a:lnTo>
                  <a:cubicBezTo>
                    <a:pt x="1666916" y="756198"/>
                    <a:pt x="2185135" y="1319029"/>
                    <a:pt x="2858204" y="1456758"/>
                  </a:cubicBezTo>
                  <a:lnTo>
                    <a:pt x="2962881" y="1472734"/>
                  </a:lnTo>
                  <a:lnTo>
                    <a:pt x="2962881" y="3071642"/>
                  </a:lnTo>
                  <a:lnTo>
                    <a:pt x="2853506" y="3063325"/>
                  </a:lnTo>
                  <a:cubicBezTo>
                    <a:pt x="1302765" y="2905839"/>
                    <a:pt x="81280" y="1634594"/>
                    <a:pt x="1571" y="621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E0DD911-0C73-1024-0AB6-141431019810}"/>
                </a:ext>
              </a:extLst>
            </p:cNvPr>
            <p:cNvSpPr/>
            <p:nvPr/>
          </p:nvSpPr>
          <p:spPr>
            <a:xfrm rot="5400000">
              <a:off x="6359730" y="303588"/>
              <a:ext cx="2950582" cy="2868442"/>
            </a:xfrm>
            <a:custGeom>
              <a:avLst/>
              <a:gdLst>
                <a:gd name="connsiteX0" fmla="*/ 0 w 2950582"/>
                <a:gd name="connsiteY0" fmla="*/ 2868442 h 2868442"/>
                <a:gd name="connsiteX1" fmla="*/ 1557 w 2950582"/>
                <a:gd name="connsiteY1" fmla="*/ 2847967 h 2868442"/>
                <a:gd name="connsiteX2" fmla="*/ 2841207 w 2950582"/>
                <a:gd name="connsiteY2" fmla="*/ 8317 h 2868442"/>
                <a:gd name="connsiteX3" fmla="*/ 2950582 w 2950582"/>
                <a:gd name="connsiteY3" fmla="*/ 0 h 2868442"/>
                <a:gd name="connsiteX4" fmla="*/ 2950582 w 2950582"/>
                <a:gd name="connsiteY4" fmla="*/ 1598908 h 2868442"/>
                <a:gd name="connsiteX5" fmla="*/ 2845905 w 2950582"/>
                <a:gd name="connsiteY5" fmla="*/ 1614884 h 2868442"/>
                <a:gd name="connsiteX6" fmla="*/ 1608124 w 2950582"/>
                <a:gd name="connsiteY6" fmla="*/ 2852665 h 2868442"/>
                <a:gd name="connsiteX7" fmla="*/ 1605716 w 2950582"/>
                <a:gd name="connsiteY7" fmla="*/ 2868442 h 2868442"/>
                <a:gd name="connsiteX8" fmla="*/ 0 w 2950582"/>
                <a:gd name="connsiteY8" fmla="*/ 2868442 h 28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0582" h="2868442">
                  <a:moveTo>
                    <a:pt x="0" y="2868442"/>
                  </a:moveTo>
                  <a:lnTo>
                    <a:pt x="1557" y="2847967"/>
                  </a:lnTo>
                  <a:cubicBezTo>
                    <a:pt x="153613" y="1350700"/>
                    <a:pt x="1343940" y="160373"/>
                    <a:pt x="2841207" y="8317"/>
                  </a:cubicBezTo>
                  <a:lnTo>
                    <a:pt x="2950582" y="0"/>
                  </a:lnTo>
                  <a:lnTo>
                    <a:pt x="2950582" y="1598908"/>
                  </a:lnTo>
                  <a:lnTo>
                    <a:pt x="2845905" y="1614884"/>
                  </a:lnTo>
                  <a:cubicBezTo>
                    <a:pt x="2224611" y="1742019"/>
                    <a:pt x="1735259" y="2231370"/>
                    <a:pt x="1608124" y="2852665"/>
                  </a:cubicBezTo>
                  <a:lnTo>
                    <a:pt x="1605716" y="2868442"/>
                  </a:lnTo>
                  <a:lnTo>
                    <a:pt x="0" y="286844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345F03A-0BE4-C524-1644-6D66827E27A5}"/>
                </a:ext>
              </a:extLst>
            </p:cNvPr>
            <p:cNvSpPr/>
            <p:nvPr/>
          </p:nvSpPr>
          <p:spPr>
            <a:xfrm rot="5400000">
              <a:off x="2977139" y="3590520"/>
              <a:ext cx="2962881" cy="3071642"/>
            </a:xfrm>
            <a:custGeom>
              <a:avLst/>
              <a:gdLst>
                <a:gd name="connsiteX0" fmla="*/ 0 w 2962881"/>
                <a:gd name="connsiteY0" fmla="*/ 3071642 h 3071642"/>
                <a:gd name="connsiteX1" fmla="*/ 0 w 2962881"/>
                <a:gd name="connsiteY1" fmla="*/ 1472734 h 3071642"/>
                <a:gd name="connsiteX2" fmla="*/ 104677 w 2962881"/>
                <a:gd name="connsiteY2" fmla="*/ 1456758 h 3071642"/>
                <a:gd name="connsiteX3" fmla="*/ 1366563 w 2962881"/>
                <a:gd name="connsiteY3" fmla="*/ 61037 h 3071642"/>
                <a:gd name="connsiteX4" fmla="*/ 1369645 w 2962881"/>
                <a:gd name="connsiteY4" fmla="*/ 0 h 3071642"/>
                <a:gd name="connsiteX5" fmla="*/ 2962881 w 2962881"/>
                <a:gd name="connsiteY5" fmla="*/ 0 h 3071642"/>
                <a:gd name="connsiteX6" fmla="*/ 2961310 w 2962881"/>
                <a:gd name="connsiteY6" fmla="*/ 62112 h 3071642"/>
                <a:gd name="connsiteX7" fmla="*/ 109375 w 2962881"/>
                <a:gd name="connsiteY7" fmla="*/ 3063325 h 3071642"/>
                <a:gd name="connsiteX8" fmla="*/ 0 w 2962881"/>
                <a:gd name="connsiteY8" fmla="*/ 3071642 h 307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2881" h="3071642">
                  <a:moveTo>
                    <a:pt x="0" y="3071642"/>
                  </a:moveTo>
                  <a:lnTo>
                    <a:pt x="0" y="1472734"/>
                  </a:lnTo>
                  <a:lnTo>
                    <a:pt x="104677" y="1456758"/>
                  </a:lnTo>
                  <a:cubicBezTo>
                    <a:pt x="777746" y="1319029"/>
                    <a:pt x="1295965" y="756198"/>
                    <a:pt x="1366563" y="61037"/>
                  </a:cubicBezTo>
                  <a:lnTo>
                    <a:pt x="1369645" y="0"/>
                  </a:lnTo>
                  <a:lnTo>
                    <a:pt x="2962881" y="0"/>
                  </a:lnTo>
                  <a:lnTo>
                    <a:pt x="2961310" y="62112"/>
                  </a:lnTo>
                  <a:cubicBezTo>
                    <a:pt x="2881601" y="1634594"/>
                    <a:pt x="1660116" y="2905839"/>
                    <a:pt x="109375" y="3063325"/>
                  </a:cubicBezTo>
                  <a:lnTo>
                    <a:pt x="0" y="307164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4D27AA6-C7B4-3AD8-3ACA-1A285C6CCDAB}"/>
                </a:ext>
              </a:extLst>
            </p:cNvPr>
            <p:cNvSpPr/>
            <p:nvPr/>
          </p:nvSpPr>
          <p:spPr>
            <a:xfrm rot="5400000">
              <a:off x="6359730" y="3698269"/>
              <a:ext cx="2950582" cy="2868442"/>
            </a:xfrm>
            <a:custGeom>
              <a:avLst/>
              <a:gdLst>
                <a:gd name="connsiteX0" fmla="*/ 0 w 2950582"/>
                <a:gd name="connsiteY0" fmla="*/ 1598908 h 2868442"/>
                <a:gd name="connsiteX1" fmla="*/ 0 w 2950582"/>
                <a:gd name="connsiteY1" fmla="*/ 0 h 2868442"/>
                <a:gd name="connsiteX2" fmla="*/ 109375 w 2950582"/>
                <a:gd name="connsiteY2" fmla="*/ 8317 h 2868442"/>
                <a:gd name="connsiteX3" fmla="*/ 2949025 w 2950582"/>
                <a:gd name="connsiteY3" fmla="*/ 2847967 h 2868442"/>
                <a:gd name="connsiteX4" fmla="*/ 2950582 w 2950582"/>
                <a:gd name="connsiteY4" fmla="*/ 2868442 h 2868442"/>
                <a:gd name="connsiteX5" fmla="*/ 1344866 w 2950582"/>
                <a:gd name="connsiteY5" fmla="*/ 2868442 h 2868442"/>
                <a:gd name="connsiteX6" fmla="*/ 1342458 w 2950582"/>
                <a:gd name="connsiteY6" fmla="*/ 2852665 h 2868442"/>
                <a:gd name="connsiteX7" fmla="*/ 104677 w 2950582"/>
                <a:gd name="connsiteY7" fmla="*/ 1614884 h 2868442"/>
                <a:gd name="connsiteX8" fmla="*/ 0 w 2950582"/>
                <a:gd name="connsiteY8" fmla="*/ 1598908 h 28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0582" h="2868442">
                  <a:moveTo>
                    <a:pt x="0" y="1598908"/>
                  </a:moveTo>
                  <a:lnTo>
                    <a:pt x="0" y="0"/>
                  </a:lnTo>
                  <a:lnTo>
                    <a:pt x="109375" y="8317"/>
                  </a:lnTo>
                  <a:cubicBezTo>
                    <a:pt x="1606642" y="160373"/>
                    <a:pt x="2796970" y="1350700"/>
                    <a:pt x="2949025" y="2847967"/>
                  </a:cubicBezTo>
                  <a:lnTo>
                    <a:pt x="2950582" y="2868442"/>
                  </a:lnTo>
                  <a:lnTo>
                    <a:pt x="1344866" y="2868442"/>
                  </a:lnTo>
                  <a:lnTo>
                    <a:pt x="1342458" y="2852665"/>
                  </a:lnTo>
                  <a:cubicBezTo>
                    <a:pt x="1215323" y="2231370"/>
                    <a:pt x="725972" y="1742019"/>
                    <a:pt x="104677" y="1614884"/>
                  </a:cubicBezTo>
                  <a:lnTo>
                    <a:pt x="0" y="1598908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BC71DBF-14CB-233F-2204-5AC9F0D98BC5}"/>
              </a:ext>
            </a:extLst>
          </p:cNvPr>
          <p:cNvSpPr txBox="1"/>
          <p:nvPr/>
        </p:nvSpPr>
        <p:spPr>
          <a:xfrm>
            <a:off x="8196048" y="0"/>
            <a:ext cx="56642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출시이전 목표정리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2CA66-6239-26DE-26AC-01A9197E3F59}"/>
              </a:ext>
            </a:extLst>
          </p:cNvPr>
          <p:cNvSpPr txBox="1"/>
          <p:nvPr/>
        </p:nvSpPr>
        <p:spPr>
          <a:xfrm>
            <a:off x="3241151" y="445168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매출액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4CC4E6-FB9E-6B33-9B83-B6715B237D27}"/>
              </a:ext>
            </a:extLst>
          </p:cNvPr>
          <p:cNvSpPr txBox="1"/>
          <p:nvPr/>
        </p:nvSpPr>
        <p:spPr>
          <a:xfrm>
            <a:off x="3241151" y="4919919"/>
            <a:ext cx="5664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 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마리</a:t>
            </a:r>
            <a:endParaRPr lang="en-US" altLang="ko-KR" sz="6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D3D02-1BC7-92F2-3CA6-2A02A8A2BC3D}"/>
              </a:ext>
            </a:extLst>
          </p:cNvPr>
          <p:cNvSpPr txBox="1"/>
          <p:nvPr/>
        </p:nvSpPr>
        <p:spPr>
          <a:xfrm>
            <a:off x="3241151" y="7363344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이상</a:t>
            </a:r>
          </a:p>
        </p:txBody>
      </p:sp>
    </p:spTree>
    <p:extLst>
      <p:ext uri="{BB962C8B-B14F-4D97-AF65-F5344CB8AC3E}">
        <p14:creationId xmlns:p14="http://schemas.microsoft.com/office/powerpoint/2010/main" val="195614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FCB8-A28B-AA2E-8124-489CAB49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2DE87A1-7AE7-CFBD-52A3-5EFFE5A5AF85}"/>
              </a:ext>
            </a:extLst>
          </p:cNvPr>
          <p:cNvSpPr/>
          <p:nvPr/>
        </p:nvSpPr>
        <p:spPr>
          <a:xfrm>
            <a:off x="136187" y="-2"/>
            <a:ext cx="12055813" cy="49199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2336BB-FC83-C5EF-77DD-E7ADEA565A32}"/>
              </a:ext>
            </a:extLst>
          </p:cNvPr>
          <p:cNvGrpSpPr/>
          <p:nvPr/>
        </p:nvGrpSpPr>
        <p:grpSpPr>
          <a:xfrm rot="18900000">
            <a:off x="1632815" y="1846430"/>
            <a:ext cx="8926372" cy="8941954"/>
            <a:chOff x="2922759" y="250219"/>
            <a:chExt cx="6346483" cy="6357562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AEBED8D-BB09-B0F0-63FC-D7D5BD0152D9}"/>
                </a:ext>
              </a:extLst>
            </p:cNvPr>
            <p:cNvSpPr/>
            <p:nvPr/>
          </p:nvSpPr>
          <p:spPr>
            <a:xfrm rot="5400000">
              <a:off x="2977139" y="195839"/>
              <a:ext cx="2962881" cy="3071642"/>
            </a:xfrm>
            <a:custGeom>
              <a:avLst/>
              <a:gdLst>
                <a:gd name="connsiteX0" fmla="*/ 0 w 2962881"/>
                <a:gd name="connsiteY0" fmla="*/ 0 h 3071642"/>
                <a:gd name="connsiteX1" fmla="*/ 1593236 w 2962881"/>
                <a:gd name="connsiteY1" fmla="*/ 0 h 3071642"/>
                <a:gd name="connsiteX2" fmla="*/ 1596318 w 2962881"/>
                <a:gd name="connsiteY2" fmla="*/ 61037 h 3071642"/>
                <a:gd name="connsiteX3" fmla="*/ 2858204 w 2962881"/>
                <a:gd name="connsiteY3" fmla="*/ 1456758 h 3071642"/>
                <a:gd name="connsiteX4" fmla="*/ 2962881 w 2962881"/>
                <a:gd name="connsiteY4" fmla="*/ 1472734 h 3071642"/>
                <a:gd name="connsiteX5" fmla="*/ 2962881 w 2962881"/>
                <a:gd name="connsiteY5" fmla="*/ 3071642 h 3071642"/>
                <a:gd name="connsiteX6" fmla="*/ 2853506 w 2962881"/>
                <a:gd name="connsiteY6" fmla="*/ 3063325 h 3071642"/>
                <a:gd name="connsiteX7" fmla="*/ 1571 w 2962881"/>
                <a:gd name="connsiteY7" fmla="*/ 62112 h 3071642"/>
                <a:gd name="connsiteX8" fmla="*/ 0 w 2962881"/>
                <a:gd name="connsiteY8" fmla="*/ 0 h 307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2881" h="3071642">
                  <a:moveTo>
                    <a:pt x="0" y="0"/>
                  </a:moveTo>
                  <a:lnTo>
                    <a:pt x="1593236" y="0"/>
                  </a:lnTo>
                  <a:lnTo>
                    <a:pt x="1596318" y="61037"/>
                  </a:lnTo>
                  <a:cubicBezTo>
                    <a:pt x="1666916" y="756198"/>
                    <a:pt x="2185135" y="1319029"/>
                    <a:pt x="2858204" y="1456758"/>
                  </a:cubicBezTo>
                  <a:lnTo>
                    <a:pt x="2962881" y="1472734"/>
                  </a:lnTo>
                  <a:lnTo>
                    <a:pt x="2962881" y="3071642"/>
                  </a:lnTo>
                  <a:lnTo>
                    <a:pt x="2853506" y="3063325"/>
                  </a:lnTo>
                  <a:cubicBezTo>
                    <a:pt x="1302765" y="2905839"/>
                    <a:pt x="81280" y="1634594"/>
                    <a:pt x="1571" y="621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676452A-4658-4224-7A76-1057BEA1C303}"/>
                </a:ext>
              </a:extLst>
            </p:cNvPr>
            <p:cNvSpPr/>
            <p:nvPr/>
          </p:nvSpPr>
          <p:spPr>
            <a:xfrm rot="5400000">
              <a:off x="6359730" y="303588"/>
              <a:ext cx="2950582" cy="2868442"/>
            </a:xfrm>
            <a:custGeom>
              <a:avLst/>
              <a:gdLst>
                <a:gd name="connsiteX0" fmla="*/ 0 w 2950582"/>
                <a:gd name="connsiteY0" fmla="*/ 2868442 h 2868442"/>
                <a:gd name="connsiteX1" fmla="*/ 1557 w 2950582"/>
                <a:gd name="connsiteY1" fmla="*/ 2847967 h 2868442"/>
                <a:gd name="connsiteX2" fmla="*/ 2841207 w 2950582"/>
                <a:gd name="connsiteY2" fmla="*/ 8317 h 2868442"/>
                <a:gd name="connsiteX3" fmla="*/ 2950582 w 2950582"/>
                <a:gd name="connsiteY3" fmla="*/ 0 h 2868442"/>
                <a:gd name="connsiteX4" fmla="*/ 2950582 w 2950582"/>
                <a:gd name="connsiteY4" fmla="*/ 1598908 h 2868442"/>
                <a:gd name="connsiteX5" fmla="*/ 2845905 w 2950582"/>
                <a:gd name="connsiteY5" fmla="*/ 1614884 h 2868442"/>
                <a:gd name="connsiteX6" fmla="*/ 1608124 w 2950582"/>
                <a:gd name="connsiteY6" fmla="*/ 2852665 h 2868442"/>
                <a:gd name="connsiteX7" fmla="*/ 1605716 w 2950582"/>
                <a:gd name="connsiteY7" fmla="*/ 2868442 h 2868442"/>
                <a:gd name="connsiteX8" fmla="*/ 0 w 2950582"/>
                <a:gd name="connsiteY8" fmla="*/ 2868442 h 28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0582" h="2868442">
                  <a:moveTo>
                    <a:pt x="0" y="2868442"/>
                  </a:moveTo>
                  <a:lnTo>
                    <a:pt x="1557" y="2847967"/>
                  </a:lnTo>
                  <a:cubicBezTo>
                    <a:pt x="153613" y="1350700"/>
                    <a:pt x="1343940" y="160373"/>
                    <a:pt x="2841207" y="8317"/>
                  </a:cubicBezTo>
                  <a:lnTo>
                    <a:pt x="2950582" y="0"/>
                  </a:lnTo>
                  <a:lnTo>
                    <a:pt x="2950582" y="1598908"/>
                  </a:lnTo>
                  <a:lnTo>
                    <a:pt x="2845905" y="1614884"/>
                  </a:lnTo>
                  <a:cubicBezTo>
                    <a:pt x="2224611" y="1742019"/>
                    <a:pt x="1735259" y="2231370"/>
                    <a:pt x="1608124" y="2852665"/>
                  </a:cubicBezTo>
                  <a:lnTo>
                    <a:pt x="1605716" y="2868442"/>
                  </a:lnTo>
                  <a:lnTo>
                    <a:pt x="0" y="2868442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E546E30-423A-85E9-10BF-1799EDD4E6BD}"/>
                </a:ext>
              </a:extLst>
            </p:cNvPr>
            <p:cNvSpPr/>
            <p:nvPr/>
          </p:nvSpPr>
          <p:spPr>
            <a:xfrm rot="5400000">
              <a:off x="2977139" y="3590520"/>
              <a:ext cx="2962881" cy="3071642"/>
            </a:xfrm>
            <a:custGeom>
              <a:avLst/>
              <a:gdLst>
                <a:gd name="connsiteX0" fmla="*/ 0 w 2962881"/>
                <a:gd name="connsiteY0" fmla="*/ 3071642 h 3071642"/>
                <a:gd name="connsiteX1" fmla="*/ 0 w 2962881"/>
                <a:gd name="connsiteY1" fmla="*/ 1472734 h 3071642"/>
                <a:gd name="connsiteX2" fmla="*/ 104677 w 2962881"/>
                <a:gd name="connsiteY2" fmla="*/ 1456758 h 3071642"/>
                <a:gd name="connsiteX3" fmla="*/ 1366563 w 2962881"/>
                <a:gd name="connsiteY3" fmla="*/ 61037 h 3071642"/>
                <a:gd name="connsiteX4" fmla="*/ 1369645 w 2962881"/>
                <a:gd name="connsiteY4" fmla="*/ 0 h 3071642"/>
                <a:gd name="connsiteX5" fmla="*/ 2962881 w 2962881"/>
                <a:gd name="connsiteY5" fmla="*/ 0 h 3071642"/>
                <a:gd name="connsiteX6" fmla="*/ 2961310 w 2962881"/>
                <a:gd name="connsiteY6" fmla="*/ 62112 h 3071642"/>
                <a:gd name="connsiteX7" fmla="*/ 109375 w 2962881"/>
                <a:gd name="connsiteY7" fmla="*/ 3063325 h 3071642"/>
                <a:gd name="connsiteX8" fmla="*/ 0 w 2962881"/>
                <a:gd name="connsiteY8" fmla="*/ 3071642 h 307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2881" h="3071642">
                  <a:moveTo>
                    <a:pt x="0" y="3071642"/>
                  </a:moveTo>
                  <a:lnTo>
                    <a:pt x="0" y="1472734"/>
                  </a:lnTo>
                  <a:lnTo>
                    <a:pt x="104677" y="1456758"/>
                  </a:lnTo>
                  <a:cubicBezTo>
                    <a:pt x="777746" y="1319029"/>
                    <a:pt x="1295965" y="756198"/>
                    <a:pt x="1366563" y="61037"/>
                  </a:cubicBezTo>
                  <a:lnTo>
                    <a:pt x="1369645" y="0"/>
                  </a:lnTo>
                  <a:lnTo>
                    <a:pt x="2962881" y="0"/>
                  </a:lnTo>
                  <a:lnTo>
                    <a:pt x="2961310" y="62112"/>
                  </a:lnTo>
                  <a:cubicBezTo>
                    <a:pt x="2881601" y="1634594"/>
                    <a:pt x="1660116" y="2905839"/>
                    <a:pt x="109375" y="3063325"/>
                  </a:cubicBezTo>
                  <a:lnTo>
                    <a:pt x="0" y="307164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0DED325-3FD8-F49E-117F-D07A91349E97}"/>
                </a:ext>
              </a:extLst>
            </p:cNvPr>
            <p:cNvSpPr/>
            <p:nvPr/>
          </p:nvSpPr>
          <p:spPr>
            <a:xfrm rot="5400000">
              <a:off x="6359730" y="3698269"/>
              <a:ext cx="2950582" cy="2868442"/>
            </a:xfrm>
            <a:custGeom>
              <a:avLst/>
              <a:gdLst>
                <a:gd name="connsiteX0" fmla="*/ 0 w 2950582"/>
                <a:gd name="connsiteY0" fmla="*/ 1598908 h 2868442"/>
                <a:gd name="connsiteX1" fmla="*/ 0 w 2950582"/>
                <a:gd name="connsiteY1" fmla="*/ 0 h 2868442"/>
                <a:gd name="connsiteX2" fmla="*/ 109375 w 2950582"/>
                <a:gd name="connsiteY2" fmla="*/ 8317 h 2868442"/>
                <a:gd name="connsiteX3" fmla="*/ 2949025 w 2950582"/>
                <a:gd name="connsiteY3" fmla="*/ 2847967 h 2868442"/>
                <a:gd name="connsiteX4" fmla="*/ 2950582 w 2950582"/>
                <a:gd name="connsiteY4" fmla="*/ 2868442 h 2868442"/>
                <a:gd name="connsiteX5" fmla="*/ 1344866 w 2950582"/>
                <a:gd name="connsiteY5" fmla="*/ 2868442 h 2868442"/>
                <a:gd name="connsiteX6" fmla="*/ 1342458 w 2950582"/>
                <a:gd name="connsiteY6" fmla="*/ 2852665 h 2868442"/>
                <a:gd name="connsiteX7" fmla="*/ 104677 w 2950582"/>
                <a:gd name="connsiteY7" fmla="*/ 1614884 h 2868442"/>
                <a:gd name="connsiteX8" fmla="*/ 0 w 2950582"/>
                <a:gd name="connsiteY8" fmla="*/ 1598908 h 28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0582" h="2868442">
                  <a:moveTo>
                    <a:pt x="0" y="1598908"/>
                  </a:moveTo>
                  <a:lnTo>
                    <a:pt x="0" y="0"/>
                  </a:lnTo>
                  <a:lnTo>
                    <a:pt x="109375" y="8317"/>
                  </a:lnTo>
                  <a:cubicBezTo>
                    <a:pt x="1606642" y="160373"/>
                    <a:pt x="2796970" y="1350700"/>
                    <a:pt x="2949025" y="2847967"/>
                  </a:cubicBezTo>
                  <a:lnTo>
                    <a:pt x="2950582" y="2868442"/>
                  </a:lnTo>
                  <a:lnTo>
                    <a:pt x="1344866" y="2868442"/>
                  </a:lnTo>
                  <a:lnTo>
                    <a:pt x="1342458" y="2852665"/>
                  </a:lnTo>
                  <a:cubicBezTo>
                    <a:pt x="1215323" y="2231370"/>
                    <a:pt x="725972" y="1742019"/>
                    <a:pt x="104677" y="1614884"/>
                  </a:cubicBezTo>
                  <a:lnTo>
                    <a:pt x="0" y="159890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95EA71-32F5-7319-E2A0-51D702298436}"/>
              </a:ext>
            </a:extLst>
          </p:cNvPr>
          <p:cNvSpPr txBox="1"/>
          <p:nvPr/>
        </p:nvSpPr>
        <p:spPr>
          <a:xfrm>
            <a:off x="8196048" y="0"/>
            <a:ext cx="56642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출시이전 목표정리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689BC-14BE-DEE7-2206-520661B4BFF0}"/>
              </a:ext>
            </a:extLst>
          </p:cNvPr>
          <p:cNvSpPr txBox="1"/>
          <p:nvPr/>
        </p:nvSpPr>
        <p:spPr>
          <a:xfrm>
            <a:off x="3241151" y="445168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 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WAU</a:t>
            </a:r>
            <a:endParaRPr lang="ko-KR" altLang="en-US" sz="6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5828D-5C77-E7C3-EE17-DE65837971C0}"/>
              </a:ext>
            </a:extLst>
          </p:cNvPr>
          <p:cNvSpPr txBox="1"/>
          <p:nvPr/>
        </p:nvSpPr>
        <p:spPr>
          <a:xfrm>
            <a:off x="3241151" y="4919919"/>
            <a:ext cx="5664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이상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3DDE0-248B-4121-40A9-F8AF24C5313A}"/>
              </a:ext>
            </a:extLst>
          </p:cNvPr>
          <p:cNvSpPr txBox="1"/>
          <p:nvPr/>
        </p:nvSpPr>
        <p:spPr>
          <a:xfrm>
            <a:off x="3241151" y="8259998"/>
            <a:ext cx="5664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 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마리</a:t>
            </a:r>
            <a:endParaRPr lang="en-US" altLang="ko-KR" sz="6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r>
              <a:rPr lang="ko-KR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달러</a:t>
            </a:r>
          </a:p>
        </p:txBody>
      </p:sp>
    </p:spTree>
    <p:extLst>
      <p:ext uri="{BB962C8B-B14F-4D97-AF65-F5344CB8AC3E}">
        <p14:creationId xmlns:p14="http://schemas.microsoft.com/office/powerpoint/2010/main" val="294498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76CB4-5374-A491-3CBB-2F0EEA84B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BBCAF9C-CDF1-BCE2-676A-B90576F9420D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525219-E3A6-30E4-49B7-DC06B3316250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총 성과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4D7F388-53DB-A33E-E143-D31D40682C0B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215043-EBC1-9C92-2DA2-737C4C77B1A8}"/>
              </a:ext>
            </a:extLst>
          </p:cNvPr>
          <p:cNvSpPr/>
          <p:nvPr/>
        </p:nvSpPr>
        <p:spPr>
          <a:xfrm>
            <a:off x="4309884" y="4854107"/>
            <a:ext cx="3572232" cy="14141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</a:t>
            </a:r>
            <a:r>
              <a:rPr lang="en-US" altLang="ko-KR" sz="4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84</a:t>
            </a:r>
            <a:r>
              <a:rPr lang="ko-KR" altLang="en-US" sz="4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  <a:endParaRPr lang="en-US" altLang="ko-KR" sz="44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누적 다운로드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5F13A8-9493-A719-557D-86654582B8B3}"/>
              </a:ext>
            </a:extLst>
          </p:cNvPr>
          <p:cNvSpPr/>
          <p:nvPr/>
        </p:nvSpPr>
        <p:spPr>
          <a:xfrm>
            <a:off x="8279219" y="4854107"/>
            <a:ext cx="3572232" cy="14141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sz="4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68</a:t>
            </a:r>
            <a:r>
              <a:rPr lang="ko-KR" altLang="en-US" sz="4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sz="44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 </a:t>
            </a:r>
            <a:r>
              <a:rPr lang="en-US" altLang="ko-KR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WAU</a:t>
            </a:r>
            <a:endParaRPr lang="ko-KR" altLang="en-US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53E978-8F1B-878E-D9D8-BC378FE3116A}"/>
              </a:ext>
            </a:extLst>
          </p:cNvPr>
          <p:cNvGrpSpPr/>
          <p:nvPr/>
        </p:nvGrpSpPr>
        <p:grpSpPr>
          <a:xfrm>
            <a:off x="606210" y="1111185"/>
            <a:ext cx="10979580" cy="3515969"/>
            <a:chOff x="471685" y="1073889"/>
            <a:chExt cx="10979580" cy="3515969"/>
          </a:xfrm>
          <a:solidFill>
            <a:schemeClr val="bg1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49848AA-CFBB-6F8C-C058-B677881925DD}"/>
                </a:ext>
              </a:extLst>
            </p:cNvPr>
            <p:cNvSpPr/>
            <p:nvPr/>
          </p:nvSpPr>
          <p:spPr>
            <a:xfrm>
              <a:off x="471685" y="1073889"/>
              <a:ext cx="10979580" cy="3515969"/>
            </a:xfrm>
            <a:prstGeom prst="roundRect">
              <a:avLst>
                <a:gd name="adj" fmla="val 699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aphicFrame>
          <p:nvGraphicFramePr>
            <p:cNvPr id="14" name="차트 13">
              <a:extLst>
                <a:ext uri="{FF2B5EF4-FFF2-40B4-BE49-F238E27FC236}">
                  <a16:creationId xmlns:a16="http://schemas.microsoft.com/office/drawing/2014/main" id="{F81D4A6E-A48F-94AA-B69C-FAF7236ED8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94576459"/>
                </p:ext>
              </p:extLst>
            </p:nvPr>
          </p:nvGraphicFramePr>
          <p:xfrm>
            <a:off x="613069" y="1073889"/>
            <a:ext cx="10731871" cy="35159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FF4011-6960-B0B0-0716-6C748F42BE36}"/>
              </a:ext>
            </a:extLst>
          </p:cNvPr>
          <p:cNvSpPr/>
          <p:nvPr/>
        </p:nvSpPr>
        <p:spPr>
          <a:xfrm>
            <a:off x="347638" y="4854107"/>
            <a:ext cx="3572232" cy="14141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45.32 </a:t>
            </a:r>
            <a:r>
              <a:rPr lang="ko-KR" altLang="en-US" sz="4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달러</a:t>
            </a:r>
            <a:endParaRPr lang="en-US" altLang="ko-KR" sz="44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예상 수익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93839260-1769-2C53-8A6C-172FBF03EEE2}"/>
              </a:ext>
            </a:extLst>
          </p:cNvPr>
          <p:cNvSpPr/>
          <p:nvPr/>
        </p:nvSpPr>
        <p:spPr>
          <a:xfrm flipH="1">
            <a:off x="5594039" y="3296632"/>
            <a:ext cx="3959059" cy="705613"/>
          </a:xfrm>
          <a:custGeom>
            <a:avLst/>
            <a:gdLst>
              <a:gd name="connsiteX0" fmla="*/ 3606253 w 3959059"/>
              <a:gd name="connsiteY0" fmla="*/ 0 h 705613"/>
              <a:gd name="connsiteX1" fmla="*/ 3606253 w 3959059"/>
              <a:gd name="connsiteY1" fmla="*/ 176403 h 705613"/>
              <a:gd name="connsiteX2" fmla="*/ 3320716 w 3959059"/>
              <a:gd name="connsiteY2" fmla="*/ 176403 h 705613"/>
              <a:gd name="connsiteX3" fmla="*/ 3320716 w 3959059"/>
              <a:gd name="connsiteY3" fmla="*/ 54423 h 705613"/>
              <a:gd name="connsiteX4" fmla="*/ 0 w 3959059"/>
              <a:gd name="connsiteY4" fmla="*/ 54423 h 705613"/>
              <a:gd name="connsiteX5" fmla="*/ 0 w 3959059"/>
              <a:gd name="connsiteY5" fmla="*/ 651189 h 705613"/>
              <a:gd name="connsiteX6" fmla="*/ 3320716 w 3959059"/>
              <a:gd name="connsiteY6" fmla="*/ 651189 h 705613"/>
              <a:gd name="connsiteX7" fmla="*/ 3320716 w 3959059"/>
              <a:gd name="connsiteY7" fmla="*/ 529210 h 705613"/>
              <a:gd name="connsiteX8" fmla="*/ 3606253 w 3959059"/>
              <a:gd name="connsiteY8" fmla="*/ 529210 h 705613"/>
              <a:gd name="connsiteX9" fmla="*/ 3606253 w 3959059"/>
              <a:gd name="connsiteY9" fmla="*/ 705613 h 705613"/>
              <a:gd name="connsiteX10" fmla="*/ 3959059 w 3959059"/>
              <a:gd name="connsiteY10" fmla="*/ 352807 h 70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59059" h="705613">
                <a:moveTo>
                  <a:pt x="3606253" y="0"/>
                </a:moveTo>
                <a:lnTo>
                  <a:pt x="3606253" y="176403"/>
                </a:lnTo>
                <a:lnTo>
                  <a:pt x="3320716" y="176403"/>
                </a:lnTo>
                <a:lnTo>
                  <a:pt x="3320716" y="54423"/>
                </a:lnTo>
                <a:lnTo>
                  <a:pt x="0" y="54423"/>
                </a:lnTo>
                <a:lnTo>
                  <a:pt x="0" y="651189"/>
                </a:lnTo>
                <a:lnTo>
                  <a:pt x="3320716" y="651189"/>
                </a:lnTo>
                <a:lnTo>
                  <a:pt x="3320716" y="529210"/>
                </a:lnTo>
                <a:lnTo>
                  <a:pt x="3606253" y="529210"/>
                </a:lnTo>
                <a:lnTo>
                  <a:pt x="3606253" y="705613"/>
                </a:lnTo>
                <a:lnTo>
                  <a:pt x="3959059" y="352807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구글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애드몹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광고 제한 이후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3B5E80-BFFE-90D1-97A0-D956123E06CF}"/>
              </a:ext>
            </a:extLst>
          </p:cNvPr>
          <p:cNvSpPr/>
          <p:nvPr/>
        </p:nvSpPr>
        <p:spPr>
          <a:xfrm>
            <a:off x="747594" y="1380065"/>
            <a:ext cx="649406" cy="3471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88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945B-36C4-B034-9B53-A544D36E6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B2FDDC-521C-ACAA-271D-440B3614C3B9}"/>
              </a:ext>
            </a:extLst>
          </p:cNvPr>
          <p:cNvGrpSpPr/>
          <p:nvPr/>
        </p:nvGrpSpPr>
        <p:grpSpPr>
          <a:xfrm>
            <a:off x="340550" y="5231335"/>
            <a:ext cx="107647" cy="404257"/>
            <a:chOff x="1045944" y="2837051"/>
            <a:chExt cx="6694291" cy="40425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7A8BC5-29AD-4CDB-5A97-6EE72B4B1BD4}"/>
                </a:ext>
              </a:extLst>
            </p:cNvPr>
            <p:cNvSpPr/>
            <p:nvPr/>
          </p:nvSpPr>
          <p:spPr>
            <a:xfrm>
              <a:off x="1045944" y="2837051"/>
              <a:ext cx="6028621" cy="4042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1A82E0-B102-1488-15B5-84B0C0921C0E}"/>
                </a:ext>
              </a:extLst>
            </p:cNvPr>
            <p:cNvSpPr txBox="1"/>
            <p:nvPr/>
          </p:nvSpPr>
          <p:spPr>
            <a:xfrm>
              <a:off x="7103522" y="2871976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3.84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61B41A-E068-B265-8FC6-AD6F4DBC53E1}"/>
              </a:ext>
            </a:extLst>
          </p:cNvPr>
          <p:cNvGrpSpPr/>
          <p:nvPr/>
        </p:nvGrpSpPr>
        <p:grpSpPr>
          <a:xfrm>
            <a:off x="340548" y="4457701"/>
            <a:ext cx="113763" cy="404257"/>
            <a:chOff x="1045943" y="2063417"/>
            <a:chExt cx="8985243" cy="40425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51617FC-0017-862C-A0F6-5E16B0C90F37}"/>
                </a:ext>
              </a:extLst>
            </p:cNvPr>
            <p:cNvSpPr/>
            <p:nvPr/>
          </p:nvSpPr>
          <p:spPr>
            <a:xfrm>
              <a:off x="1045943" y="2063417"/>
              <a:ext cx="8502320" cy="4042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98BC1E-FBA0-8658-C5F2-EDAC3F402E6B}"/>
                </a:ext>
              </a:extLst>
            </p:cNvPr>
            <p:cNvSpPr txBox="1"/>
            <p:nvPr/>
          </p:nvSpPr>
          <p:spPr>
            <a:xfrm>
              <a:off x="9577216" y="209834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22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6D30CC8-B52A-0F2A-4CAA-7E36EF40FA33}"/>
              </a:ext>
            </a:extLst>
          </p:cNvPr>
          <p:cNvGrpSpPr/>
          <p:nvPr/>
        </p:nvGrpSpPr>
        <p:grpSpPr>
          <a:xfrm>
            <a:off x="340548" y="3684067"/>
            <a:ext cx="120919" cy="404257"/>
            <a:chOff x="1045944" y="1289783"/>
            <a:chExt cx="10070343" cy="40425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C11A98C-67BB-A3FC-6902-645883DBE6F6}"/>
                </a:ext>
              </a:extLst>
            </p:cNvPr>
            <p:cNvSpPr/>
            <p:nvPr/>
          </p:nvSpPr>
          <p:spPr>
            <a:xfrm>
              <a:off x="1045944" y="1289783"/>
              <a:ext cx="9474473" cy="4042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F2AF028-7481-D733-28C1-F5BFE23A4C68}"/>
                </a:ext>
              </a:extLst>
            </p:cNvPr>
            <p:cNvSpPr txBox="1"/>
            <p:nvPr/>
          </p:nvSpPr>
          <p:spPr>
            <a:xfrm>
              <a:off x="10529266" y="1307245"/>
              <a:ext cx="587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536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183373-77C9-5B7E-7B44-412F21AB05AE}"/>
              </a:ext>
            </a:extLst>
          </p:cNvPr>
          <p:cNvGrpSpPr/>
          <p:nvPr/>
        </p:nvGrpSpPr>
        <p:grpSpPr>
          <a:xfrm>
            <a:off x="137697" y="99403"/>
            <a:ext cx="7668390" cy="784830"/>
            <a:chOff x="137697" y="99403"/>
            <a:chExt cx="7668390" cy="784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FA5822-0CCF-5C77-4804-0F8749E981D9}"/>
                </a:ext>
              </a:extLst>
            </p:cNvPr>
            <p:cNvSpPr txBox="1"/>
            <p:nvPr/>
          </p:nvSpPr>
          <p:spPr>
            <a:xfrm>
              <a:off x="340548" y="99403"/>
              <a:ext cx="746553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최저 </a:t>
              </a:r>
              <a:r>
                <a:rPr lang="en-US" altLang="ko-KR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최고 성과 주차 비교 분석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BD50227-90BB-1DC5-9EDD-09A08807B06D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FF83C2-C7D6-7E29-8DF4-3E56BEC8F58A}"/>
              </a:ext>
            </a:extLst>
          </p:cNvPr>
          <p:cNvCxnSpPr>
            <a:cxnSpLocks/>
          </p:cNvCxnSpPr>
          <p:nvPr/>
        </p:nvCxnSpPr>
        <p:spPr>
          <a:xfrm>
            <a:off x="840341" y="1087654"/>
            <a:ext cx="103057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73DD49-5965-892E-E509-79ECFFC9408E}"/>
              </a:ext>
            </a:extLst>
          </p:cNvPr>
          <p:cNvCxnSpPr>
            <a:cxnSpLocks/>
          </p:cNvCxnSpPr>
          <p:nvPr/>
        </p:nvCxnSpPr>
        <p:spPr>
          <a:xfrm>
            <a:off x="840341" y="5890659"/>
            <a:ext cx="103057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0EF88D5-79D2-2425-4670-255AC07B7ABB}"/>
              </a:ext>
            </a:extLst>
          </p:cNvPr>
          <p:cNvCxnSpPr/>
          <p:nvPr/>
        </p:nvCxnSpPr>
        <p:spPr>
          <a:xfrm>
            <a:off x="1982804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9F5788-F509-9DF9-6E93-1A073B8E3ECB}"/>
              </a:ext>
            </a:extLst>
          </p:cNvPr>
          <p:cNvCxnSpPr/>
          <p:nvPr/>
        </p:nvCxnSpPr>
        <p:spPr>
          <a:xfrm>
            <a:off x="3128210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FEED99E-7A42-FB55-BD51-D928C7A47544}"/>
              </a:ext>
            </a:extLst>
          </p:cNvPr>
          <p:cNvCxnSpPr/>
          <p:nvPr/>
        </p:nvCxnSpPr>
        <p:spPr>
          <a:xfrm>
            <a:off x="4273616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4BDBB6-AC99-3086-FCC1-2200B05F4067}"/>
              </a:ext>
            </a:extLst>
          </p:cNvPr>
          <p:cNvCxnSpPr/>
          <p:nvPr/>
        </p:nvCxnSpPr>
        <p:spPr>
          <a:xfrm>
            <a:off x="5419022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8D46964-EA65-7E67-3C69-B497A13250E7}"/>
              </a:ext>
            </a:extLst>
          </p:cNvPr>
          <p:cNvCxnSpPr/>
          <p:nvPr/>
        </p:nvCxnSpPr>
        <p:spPr>
          <a:xfrm>
            <a:off x="6564428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05C2B66-01F0-9470-74A7-E9DCAD39B947}"/>
              </a:ext>
            </a:extLst>
          </p:cNvPr>
          <p:cNvCxnSpPr/>
          <p:nvPr/>
        </p:nvCxnSpPr>
        <p:spPr>
          <a:xfrm>
            <a:off x="7709834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8C20B0A-FECB-DAA8-9F33-F7D2A877E878}"/>
              </a:ext>
            </a:extLst>
          </p:cNvPr>
          <p:cNvCxnSpPr/>
          <p:nvPr/>
        </p:nvCxnSpPr>
        <p:spPr>
          <a:xfrm>
            <a:off x="8855240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447142-0A25-CDCB-36DE-850C9B114276}"/>
              </a:ext>
            </a:extLst>
          </p:cNvPr>
          <p:cNvCxnSpPr/>
          <p:nvPr/>
        </p:nvCxnSpPr>
        <p:spPr>
          <a:xfrm>
            <a:off x="10000646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004F788-32C7-5B20-1185-A803E3D8F8B0}"/>
              </a:ext>
            </a:extLst>
          </p:cNvPr>
          <p:cNvCxnSpPr/>
          <p:nvPr/>
        </p:nvCxnSpPr>
        <p:spPr>
          <a:xfrm>
            <a:off x="11146052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6CD2B264-D3DE-C96E-CF0B-6F3D8317CF33}"/>
              </a:ext>
            </a:extLst>
          </p:cNvPr>
          <p:cNvSpPr/>
          <p:nvPr/>
        </p:nvSpPr>
        <p:spPr>
          <a:xfrm>
            <a:off x="137696" y="3429000"/>
            <a:ext cx="908248" cy="2490537"/>
          </a:xfrm>
          <a:custGeom>
            <a:avLst/>
            <a:gdLst>
              <a:gd name="connsiteX0" fmla="*/ 0 w 908248"/>
              <a:gd name="connsiteY0" fmla="*/ 0 h 2490537"/>
              <a:gd name="connsiteX1" fmla="*/ 908248 w 908248"/>
              <a:gd name="connsiteY1" fmla="*/ 0 h 2490537"/>
              <a:gd name="connsiteX2" fmla="*/ 908248 w 908248"/>
              <a:gd name="connsiteY2" fmla="*/ 2490537 h 2490537"/>
              <a:gd name="connsiteX3" fmla="*/ 0 w 908248"/>
              <a:gd name="connsiteY3" fmla="*/ 2490537 h 2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248" h="2490537">
                <a:moveTo>
                  <a:pt x="0" y="0"/>
                </a:moveTo>
                <a:lnTo>
                  <a:pt x="908248" y="0"/>
                </a:lnTo>
                <a:lnTo>
                  <a:pt x="908248" y="2490537"/>
                </a:lnTo>
                <a:lnTo>
                  <a:pt x="0" y="249053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</a:t>
            </a: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58A8A75-AD18-9335-BB9F-EC011FA9C15B}"/>
              </a:ext>
            </a:extLst>
          </p:cNvPr>
          <p:cNvSpPr/>
          <p:nvPr/>
        </p:nvSpPr>
        <p:spPr>
          <a:xfrm>
            <a:off x="137696" y="1068404"/>
            <a:ext cx="908248" cy="2360596"/>
          </a:xfrm>
          <a:custGeom>
            <a:avLst/>
            <a:gdLst>
              <a:gd name="connsiteX0" fmla="*/ 0 w 908248"/>
              <a:gd name="connsiteY0" fmla="*/ 0 h 2490537"/>
              <a:gd name="connsiteX1" fmla="*/ 908248 w 908248"/>
              <a:gd name="connsiteY1" fmla="*/ 0 h 2490537"/>
              <a:gd name="connsiteX2" fmla="*/ 908248 w 908248"/>
              <a:gd name="connsiteY2" fmla="*/ 2490537 h 2490537"/>
              <a:gd name="connsiteX3" fmla="*/ 0 w 908248"/>
              <a:gd name="connsiteY3" fmla="*/ 2490537 h 2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248" h="2490537">
                <a:moveTo>
                  <a:pt x="0" y="0"/>
                </a:moveTo>
                <a:lnTo>
                  <a:pt x="908248" y="0"/>
                </a:lnTo>
                <a:lnTo>
                  <a:pt x="908248" y="2490537"/>
                </a:lnTo>
                <a:lnTo>
                  <a:pt x="0" y="249053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0E82B51-B07B-81AB-12E3-D6BBCE4DE07A}"/>
              </a:ext>
            </a:extLst>
          </p:cNvPr>
          <p:cNvGrpSpPr/>
          <p:nvPr/>
        </p:nvGrpSpPr>
        <p:grpSpPr>
          <a:xfrm>
            <a:off x="1045944" y="2837051"/>
            <a:ext cx="6692688" cy="404257"/>
            <a:chOff x="1045944" y="2837051"/>
            <a:chExt cx="6692688" cy="40425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2400D52-0F5E-DF12-D514-49D7273A34B3}"/>
                </a:ext>
              </a:extLst>
            </p:cNvPr>
            <p:cNvSpPr/>
            <p:nvPr/>
          </p:nvSpPr>
          <p:spPr>
            <a:xfrm>
              <a:off x="1045944" y="2837051"/>
              <a:ext cx="6028623" cy="4042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B73CF4-05E3-3F48-D647-18C1E58F9764}"/>
                </a:ext>
              </a:extLst>
            </p:cNvPr>
            <p:cNvSpPr txBox="1"/>
            <p:nvPr/>
          </p:nvSpPr>
          <p:spPr>
            <a:xfrm>
              <a:off x="7103522" y="2871976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28.2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5FB94F-160B-C57D-0D77-8EF2B0479B7A}"/>
              </a:ext>
            </a:extLst>
          </p:cNvPr>
          <p:cNvGrpSpPr/>
          <p:nvPr/>
        </p:nvGrpSpPr>
        <p:grpSpPr>
          <a:xfrm>
            <a:off x="1045943" y="2063417"/>
            <a:ext cx="9087836" cy="404257"/>
            <a:chOff x="1045943" y="2063417"/>
            <a:chExt cx="9087836" cy="40425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5CD8719-84C5-5047-B669-97724B5519F2}"/>
                </a:ext>
              </a:extLst>
            </p:cNvPr>
            <p:cNvSpPr/>
            <p:nvPr/>
          </p:nvSpPr>
          <p:spPr>
            <a:xfrm>
              <a:off x="1045943" y="2063417"/>
              <a:ext cx="8502318" cy="4042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6D0DDC-9C7B-DAFE-C0E0-9D6925E68D7A}"/>
                </a:ext>
              </a:extLst>
            </p:cNvPr>
            <p:cNvSpPr txBox="1"/>
            <p:nvPr/>
          </p:nvSpPr>
          <p:spPr>
            <a:xfrm>
              <a:off x="9577216" y="2098342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216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A6C8D84-8926-84E4-759E-C93DA2179B19}"/>
              </a:ext>
            </a:extLst>
          </p:cNvPr>
          <p:cNvGrpSpPr/>
          <p:nvPr/>
        </p:nvGrpSpPr>
        <p:grpSpPr>
          <a:xfrm>
            <a:off x="1045943" y="1289783"/>
            <a:ext cx="10221025" cy="404257"/>
            <a:chOff x="1045943" y="1289783"/>
            <a:chExt cx="10221025" cy="40425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60F13BE-F7C2-ECA2-64B3-C64C53F11AEE}"/>
                </a:ext>
              </a:extLst>
            </p:cNvPr>
            <p:cNvSpPr/>
            <p:nvPr/>
          </p:nvSpPr>
          <p:spPr>
            <a:xfrm>
              <a:off x="1045943" y="1289783"/>
              <a:ext cx="9474470" cy="4042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32EA4B-A49F-5BAA-8409-A056D2C30443}"/>
                </a:ext>
              </a:extLst>
            </p:cNvPr>
            <p:cNvSpPr txBox="1"/>
            <p:nvPr/>
          </p:nvSpPr>
          <p:spPr>
            <a:xfrm>
              <a:off x="10529266" y="1307245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2656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D3BBB2-3718-6319-4274-9F1C84FC5175}"/>
              </a:ext>
            </a:extLst>
          </p:cNvPr>
          <p:cNvGrpSpPr/>
          <p:nvPr/>
        </p:nvGrpSpPr>
        <p:grpSpPr>
          <a:xfrm>
            <a:off x="3128210" y="6044170"/>
            <a:ext cx="1507332" cy="369332"/>
            <a:chOff x="3003081" y="6044170"/>
            <a:chExt cx="1507332" cy="36933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916DD72-C8D3-540F-A515-05FEC8716067}"/>
                </a:ext>
              </a:extLst>
            </p:cNvPr>
            <p:cNvSpPr/>
            <p:nvPr/>
          </p:nvSpPr>
          <p:spPr>
            <a:xfrm>
              <a:off x="3003081" y="6103708"/>
              <a:ext cx="250257" cy="250257"/>
            </a:xfrm>
            <a:prstGeom prst="rect">
              <a:avLst/>
            </a:prstGeom>
            <a:solidFill>
              <a:srgbClr val="E971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92C330-B014-3E9C-93BC-DA93517192E9}"/>
                </a:ext>
              </a:extLst>
            </p:cNvPr>
            <p:cNvSpPr txBox="1"/>
            <p:nvPr/>
          </p:nvSpPr>
          <p:spPr>
            <a:xfrm>
              <a:off x="3253338" y="6044170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광고 노출 수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A6F7CBE-B1C1-F594-526D-FB6DC22D201E}"/>
              </a:ext>
            </a:extLst>
          </p:cNvPr>
          <p:cNvGrpSpPr/>
          <p:nvPr/>
        </p:nvGrpSpPr>
        <p:grpSpPr>
          <a:xfrm>
            <a:off x="5197187" y="6044170"/>
            <a:ext cx="908579" cy="369332"/>
            <a:chOff x="3003081" y="6044170"/>
            <a:chExt cx="908579" cy="369332"/>
          </a:xfrm>
          <a:solidFill>
            <a:srgbClr val="000000"/>
          </a:solidFill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BEF7A2-69F3-101D-2BAA-85D14AB2CB52}"/>
                </a:ext>
              </a:extLst>
            </p:cNvPr>
            <p:cNvSpPr/>
            <p:nvPr/>
          </p:nvSpPr>
          <p:spPr>
            <a:xfrm>
              <a:off x="3003081" y="6103708"/>
              <a:ext cx="250257" cy="250257"/>
            </a:xfrm>
            <a:prstGeom prst="rect">
              <a:avLst/>
            </a:prstGeom>
            <a:solidFill>
              <a:srgbClr val="83CB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87E486-0BF5-F71D-91E1-DFAEE663FDB2}"/>
                </a:ext>
              </a:extLst>
            </p:cNvPr>
            <p:cNvSpPr txBox="1"/>
            <p:nvPr/>
          </p:nvSpPr>
          <p:spPr>
            <a:xfrm>
              <a:off x="3253338" y="6044170"/>
              <a:ext cx="65832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WAU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FC2201A-6880-2692-572F-645C7AF18815}"/>
              </a:ext>
            </a:extLst>
          </p:cNvPr>
          <p:cNvGrpSpPr/>
          <p:nvPr/>
        </p:nvGrpSpPr>
        <p:grpSpPr>
          <a:xfrm>
            <a:off x="6667411" y="6044170"/>
            <a:ext cx="1186732" cy="369332"/>
            <a:chOff x="3003081" y="6044170"/>
            <a:chExt cx="1186732" cy="36933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412A95-86FA-A4C6-C043-177DA9916499}"/>
                </a:ext>
              </a:extLst>
            </p:cNvPr>
            <p:cNvSpPr/>
            <p:nvPr/>
          </p:nvSpPr>
          <p:spPr>
            <a:xfrm>
              <a:off x="3003081" y="6103708"/>
              <a:ext cx="250257" cy="250257"/>
            </a:xfrm>
            <a:prstGeom prst="rect">
              <a:avLst/>
            </a:prstGeom>
            <a:solidFill>
              <a:srgbClr val="B4E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2380C-84F5-29AB-4225-B067F4A55552}"/>
                </a:ext>
              </a:extLst>
            </p:cNvPr>
            <p:cNvSpPr txBox="1"/>
            <p:nvPr/>
          </p:nvSpPr>
          <p:spPr>
            <a:xfrm>
              <a:off x="3253338" y="6044170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예상수익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471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7044E-036B-B4A5-6C25-4BD72FB0B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45394B-79EA-1B96-9890-44D3C0A53C40}"/>
              </a:ext>
            </a:extLst>
          </p:cNvPr>
          <p:cNvGrpSpPr/>
          <p:nvPr/>
        </p:nvGrpSpPr>
        <p:grpSpPr>
          <a:xfrm>
            <a:off x="137697" y="99403"/>
            <a:ext cx="7668390" cy="784830"/>
            <a:chOff x="137697" y="99403"/>
            <a:chExt cx="7668390" cy="784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9E6E69-3416-BED3-3EF9-93B80991540B}"/>
                </a:ext>
              </a:extLst>
            </p:cNvPr>
            <p:cNvSpPr txBox="1"/>
            <p:nvPr/>
          </p:nvSpPr>
          <p:spPr>
            <a:xfrm>
              <a:off x="340548" y="99403"/>
              <a:ext cx="746553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최저 </a:t>
              </a:r>
              <a:r>
                <a:rPr lang="en-US" altLang="ko-KR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최고 성과 주차 비교 분석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741E25D-1B18-51C8-F799-FA04E53F0E67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D715BA-42EB-BDE8-138A-5BD0581D9C4F}"/>
              </a:ext>
            </a:extLst>
          </p:cNvPr>
          <p:cNvCxnSpPr>
            <a:cxnSpLocks/>
          </p:cNvCxnSpPr>
          <p:nvPr/>
        </p:nvCxnSpPr>
        <p:spPr>
          <a:xfrm>
            <a:off x="840341" y="1087654"/>
            <a:ext cx="103057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A32914-1B6D-4350-3289-17DAD5AB000B}"/>
              </a:ext>
            </a:extLst>
          </p:cNvPr>
          <p:cNvCxnSpPr>
            <a:cxnSpLocks/>
          </p:cNvCxnSpPr>
          <p:nvPr/>
        </p:nvCxnSpPr>
        <p:spPr>
          <a:xfrm>
            <a:off x="840341" y="5890659"/>
            <a:ext cx="103057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BE3F3B-AB19-FD71-B1B0-C6CAA706524F}"/>
              </a:ext>
            </a:extLst>
          </p:cNvPr>
          <p:cNvCxnSpPr/>
          <p:nvPr/>
        </p:nvCxnSpPr>
        <p:spPr>
          <a:xfrm>
            <a:off x="1982804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F25F6DE-7F31-0A46-A9BB-824C9F40ABC2}"/>
              </a:ext>
            </a:extLst>
          </p:cNvPr>
          <p:cNvCxnSpPr/>
          <p:nvPr/>
        </p:nvCxnSpPr>
        <p:spPr>
          <a:xfrm>
            <a:off x="3128210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882F14-9C65-16D8-B6AC-1C0F51B32860}"/>
              </a:ext>
            </a:extLst>
          </p:cNvPr>
          <p:cNvCxnSpPr/>
          <p:nvPr/>
        </p:nvCxnSpPr>
        <p:spPr>
          <a:xfrm>
            <a:off x="4273616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DAB7A95-AF30-F73C-AF2E-4D1491E3D94F}"/>
              </a:ext>
            </a:extLst>
          </p:cNvPr>
          <p:cNvCxnSpPr/>
          <p:nvPr/>
        </p:nvCxnSpPr>
        <p:spPr>
          <a:xfrm>
            <a:off x="5419022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920C966-94BA-4C4A-C0BD-EFAE6EDD8F61}"/>
              </a:ext>
            </a:extLst>
          </p:cNvPr>
          <p:cNvCxnSpPr/>
          <p:nvPr/>
        </p:nvCxnSpPr>
        <p:spPr>
          <a:xfrm>
            <a:off x="6564428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603898-9DB3-58E4-2568-1403E37C581F}"/>
              </a:ext>
            </a:extLst>
          </p:cNvPr>
          <p:cNvCxnSpPr/>
          <p:nvPr/>
        </p:nvCxnSpPr>
        <p:spPr>
          <a:xfrm>
            <a:off x="7709834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BD5446-7B19-F59D-21DC-72EA8A6A65EC}"/>
              </a:ext>
            </a:extLst>
          </p:cNvPr>
          <p:cNvCxnSpPr/>
          <p:nvPr/>
        </p:nvCxnSpPr>
        <p:spPr>
          <a:xfrm>
            <a:off x="8855240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E545590-2DAC-DEC3-B113-32EF275E8FA6}"/>
              </a:ext>
            </a:extLst>
          </p:cNvPr>
          <p:cNvCxnSpPr/>
          <p:nvPr/>
        </p:nvCxnSpPr>
        <p:spPr>
          <a:xfrm>
            <a:off x="10000646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BCFAF23-96D5-21DC-7802-CB479BF2CCF4}"/>
              </a:ext>
            </a:extLst>
          </p:cNvPr>
          <p:cNvCxnSpPr/>
          <p:nvPr/>
        </p:nvCxnSpPr>
        <p:spPr>
          <a:xfrm>
            <a:off x="11146052" y="1068404"/>
            <a:ext cx="0" cy="4851133"/>
          </a:xfrm>
          <a:prstGeom prst="line">
            <a:avLst/>
          </a:prstGeom>
          <a:ln>
            <a:solidFill>
              <a:srgbClr val="F0F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8B4B9CF-6DA1-46E9-8B74-1897018F5D5D}"/>
              </a:ext>
            </a:extLst>
          </p:cNvPr>
          <p:cNvSpPr/>
          <p:nvPr/>
        </p:nvSpPr>
        <p:spPr>
          <a:xfrm>
            <a:off x="137696" y="3429000"/>
            <a:ext cx="908248" cy="2490537"/>
          </a:xfrm>
          <a:custGeom>
            <a:avLst/>
            <a:gdLst>
              <a:gd name="connsiteX0" fmla="*/ 0 w 908248"/>
              <a:gd name="connsiteY0" fmla="*/ 0 h 2490537"/>
              <a:gd name="connsiteX1" fmla="*/ 908248 w 908248"/>
              <a:gd name="connsiteY1" fmla="*/ 0 h 2490537"/>
              <a:gd name="connsiteX2" fmla="*/ 908248 w 908248"/>
              <a:gd name="connsiteY2" fmla="*/ 2490537 h 2490537"/>
              <a:gd name="connsiteX3" fmla="*/ 0 w 908248"/>
              <a:gd name="connsiteY3" fmla="*/ 2490537 h 2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248" h="2490537">
                <a:moveTo>
                  <a:pt x="0" y="0"/>
                </a:moveTo>
                <a:lnTo>
                  <a:pt x="908248" y="0"/>
                </a:lnTo>
                <a:lnTo>
                  <a:pt x="908248" y="2490537"/>
                </a:lnTo>
                <a:lnTo>
                  <a:pt x="0" y="249053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</a:t>
            </a: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980B04C3-ABE3-5AFC-8ADE-554B4597B86C}"/>
              </a:ext>
            </a:extLst>
          </p:cNvPr>
          <p:cNvSpPr/>
          <p:nvPr/>
        </p:nvSpPr>
        <p:spPr>
          <a:xfrm>
            <a:off x="137696" y="1068404"/>
            <a:ext cx="908248" cy="2360596"/>
          </a:xfrm>
          <a:custGeom>
            <a:avLst/>
            <a:gdLst>
              <a:gd name="connsiteX0" fmla="*/ 0 w 908248"/>
              <a:gd name="connsiteY0" fmla="*/ 0 h 2490537"/>
              <a:gd name="connsiteX1" fmla="*/ 908248 w 908248"/>
              <a:gd name="connsiteY1" fmla="*/ 0 h 2490537"/>
              <a:gd name="connsiteX2" fmla="*/ 908248 w 908248"/>
              <a:gd name="connsiteY2" fmla="*/ 2490537 h 2490537"/>
              <a:gd name="connsiteX3" fmla="*/ 0 w 908248"/>
              <a:gd name="connsiteY3" fmla="*/ 2490537 h 2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248" h="2490537">
                <a:moveTo>
                  <a:pt x="0" y="0"/>
                </a:moveTo>
                <a:lnTo>
                  <a:pt x="908248" y="0"/>
                </a:lnTo>
                <a:lnTo>
                  <a:pt x="908248" y="2490537"/>
                </a:lnTo>
                <a:lnTo>
                  <a:pt x="0" y="249053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D33DC95-6A27-E3B3-4A87-50A8F61507D9}"/>
              </a:ext>
            </a:extLst>
          </p:cNvPr>
          <p:cNvGrpSpPr/>
          <p:nvPr/>
        </p:nvGrpSpPr>
        <p:grpSpPr>
          <a:xfrm>
            <a:off x="1045944" y="2837051"/>
            <a:ext cx="6692688" cy="404257"/>
            <a:chOff x="1045944" y="2837051"/>
            <a:chExt cx="6692688" cy="40425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60D2933-B14F-229D-1C43-24DA9F538F4E}"/>
                </a:ext>
              </a:extLst>
            </p:cNvPr>
            <p:cNvSpPr/>
            <p:nvPr/>
          </p:nvSpPr>
          <p:spPr>
            <a:xfrm>
              <a:off x="1045944" y="2837051"/>
              <a:ext cx="6028623" cy="4042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6BC743-B5EF-98F5-F6DB-1792CDF15334}"/>
                </a:ext>
              </a:extLst>
            </p:cNvPr>
            <p:cNvSpPr txBox="1"/>
            <p:nvPr/>
          </p:nvSpPr>
          <p:spPr>
            <a:xfrm>
              <a:off x="7103522" y="2871976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28.2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22E21AD-1EFB-0EA0-F676-C780967467C9}"/>
              </a:ext>
            </a:extLst>
          </p:cNvPr>
          <p:cNvGrpSpPr/>
          <p:nvPr/>
        </p:nvGrpSpPr>
        <p:grpSpPr>
          <a:xfrm>
            <a:off x="1045943" y="2063417"/>
            <a:ext cx="9087836" cy="404257"/>
            <a:chOff x="1045943" y="2063417"/>
            <a:chExt cx="9087836" cy="40425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0CE14CB-07D6-0EA0-669D-B843374BF68F}"/>
                </a:ext>
              </a:extLst>
            </p:cNvPr>
            <p:cNvSpPr/>
            <p:nvPr/>
          </p:nvSpPr>
          <p:spPr>
            <a:xfrm>
              <a:off x="1045943" y="2063417"/>
              <a:ext cx="8502318" cy="4042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F711D5-8811-ACCA-89B6-B428B4D0BF7A}"/>
                </a:ext>
              </a:extLst>
            </p:cNvPr>
            <p:cNvSpPr txBox="1"/>
            <p:nvPr/>
          </p:nvSpPr>
          <p:spPr>
            <a:xfrm>
              <a:off x="9577216" y="2098342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216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980D3D-64ED-D3D1-5BA1-957E225C506F}"/>
              </a:ext>
            </a:extLst>
          </p:cNvPr>
          <p:cNvGrpSpPr/>
          <p:nvPr/>
        </p:nvGrpSpPr>
        <p:grpSpPr>
          <a:xfrm>
            <a:off x="1045943" y="1289783"/>
            <a:ext cx="10221025" cy="404257"/>
            <a:chOff x="1045943" y="1289783"/>
            <a:chExt cx="10221025" cy="40425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CA46F8A-1DD2-7821-0EDD-EB17845BA50B}"/>
                </a:ext>
              </a:extLst>
            </p:cNvPr>
            <p:cNvSpPr/>
            <p:nvPr/>
          </p:nvSpPr>
          <p:spPr>
            <a:xfrm>
              <a:off x="1045943" y="1289783"/>
              <a:ext cx="9474470" cy="4042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4387D6-CB0C-1780-4AA0-8D9FFCD9F3DF}"/>
                </a:ext>
              </a:extLst>
            </p:cNvPr>
            <p:cNvSpPr txBox="1"/>
            <p:nvPr/>
          </p:nvSpPr>
          <p:spPr>
            <a:xfrm>
              <a:off x="10529266" y="1307245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2656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9FEF3-B53A-3F5B-1CD6-0A08B3F2A7E8}"/>
              </a:ext>
            </a:extLst>
          </p:cNvPr>
          <p:cNvGrpSpPr/>
          <p:nvPr/>
        </p:nvGrpSpPr>
        <p:grpSpPr>
          <a:xfrm>
            <a:off x="3128210" y="6044170"/>
            <a:ext cx="1507332" cy="369332"/>
            <a:chOff x="3003081" y="6044170"/>
            <a:chExt cx="1507332" cy="36933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DDB586F-EF11-3585-2796-8F9DD2CE8ACC}"/>
                </a:ext>
              </a:extLst>
            </p:cNvPr>
            <p:cNvSpPr/>
            <p:nvPr/>
          </p:nvSpPr>
          <p:spPr>
            <a:xfrm>
              <a:off x="3003081" y="6103708"/>
              <a:ext cx="250257" cy="250257"/>
            </a:xfrm>
            <a:prstGeom prst="rect">
              <a:avLst/>
            </a:prstGeom>
            <a:solidFill>
              <a:srgbClr val="E9713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FDBD46-EF3B-7668-7642-ABA1B317362D}"/>
                </a:ext>
              </a:extLst>
            </p:cNvPr>
            <p:cNvSpPr txBox="1"/>
            <p:nvPr/>
          </p:nvSpPr>
          <p:spPr>
            <a:xfrm>
              <a:off x="3253338" y="6044170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광고 노출 수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409C53-8C42-BFCF-3074-516A06D1CDFE}"/>
              </a:ext>
            </a:extLst>
          </p:cNvPr>
          <p:cNvGrpSpPr/>
          <p:nvPr/>
        </p:nvGrpSpPr>
        <p:grpSpPr>
          <a:xfrm>
            <a:off x="5197187" y="6044170"/>
            <a:ext cx="908579" cy="369332"/>
            <a:chOff x="3003081" y="6044170"/>
            <a:chExt cx="908579" cy="369332"/>
          </a:xfrm>
          <a:solidFill>
            <a:srgbClr val="000000"/>
          </a:solidFill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E0BB9D4-4D9D-EA37-852C-509171299012}"/>
                </a:ext>
              </a:extLst>
            </p:cNvPr>
            <p:cNvSpPr/>
            <p:nvPr/>
          </p:nvSpPr>
          <p:spPr>
            <a:xfrm>
              <a:off x="3003081" y="6103708"/>
              <a:ext cx="250257" cy="250257"/>
            </a:xfrm>
            <a:prstGeom prst="rect">
              <a:avLst/>
            </a:prstGeom>
            <a:solidFill>
              <a:srgbClr val="83CB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8064FA-EFC9-0EA0-1C59-D083E01399A0}"/>
                </a:ext>
              </a:extLst>
            </p:cNvPr>
            <p:cNvSpPr txBox="1"/>
            <p:nvPr/>
          </p:nvSpPr>
          <p:spPr>
            <a:xfrm>
              <a:off x="3253338" y="6044170"/>
              <a:ext cx="65832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WAU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9D8070-C7EC-ED70-10DC-BCADC25E003E}"/>
              </a:ext>
            </a:extLst>
          </p:cNvPr>
          <p:cNvGrpSpPr/>
          <p:nvPr/>
        </p:nvGrpSpPr>
        <p:grpSpPr>
          <a:xfrm>
            <a:off x="6667411" y="6044170"/>
            <a:ext cx="1186732" cy="369332"/>
            <a:chOff x="3003081" y="6044170"/>
            <a:chExt cx="1186732" cy="36933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095BD21-4F41-5DA0-36A5-71002DF85ED5}"/>
                </a:ext>
              </a:extLst>
            </p:cNvPr>
            <p:cNvSpPr/>
            <p:nvPr/>
          </p:nvSpPr>
          <p:spPr>
            <a:xfrm>
              <a:off x="3003081" y="6103708"/>
              <a:ext cx="250257" cy="250257"/>
            </a:xfrm>
            <a:prstGeom prst="rect">
              <a:avLst/>
            </a:prstGeom>
            <a:solidFill>
              <a:srgbClr val="B4E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4F9464-1604-3844-C98B-F387D2D84A57}"/>
                </a:ext>
              </a:extLst>
            </p:cNvPr>
            <p:cNvSpPr txBox="1"/>
            <p:nvPr/>
          </p:nvSpPr>
          <p:spPr>
            <a:xfrm>
              <a:off x="3253338" y="6044170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예상수익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275D58-E595-0BA6-0F2A-C1D456F65FC4}"/>
              </a:ext>
            </a:extLst>
          </p:cNvPr>
          <p:cNvGrpSpPr/>
          <p:nvPr/>
        </p:nvGrpSpPr>
        <p:grpSpPr>
          <a:xfrm>
            <a:off x="1045945" y="5231335"/>
            <a:ext cx="1235242" cy="404257"/>
            <a:chOff x="1045944" y="2837051"/>
            <a:chExt cx="6694291" cy="40425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033B49E-9A3C-2D11-4517-CED9B4DC54EA}"/>
                </a:ext>
              </a:extLst>
            </p:cNvPr>
            <p:cNvSpPr/>
            <p:nvPr/>
          </p:nvSpPr>
          <p:spPr>
            <a:xfrm>
              <a:off x="1045944" y="2837051"/>
              <a:ext cx="6028623" cy="4042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BC5347-89E5-1994-1092-3D0E29D73592}"/>
                </a:ext>
              </a:extLst>
            </p:cNvPr>
            <p:cNvSpPr txBox="1"/>
            <p:nvPr/>
          </p:nvSpPr>
          <p:spPr>
            <a:xfrm>
              <a:off x="7103522" y="2871976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3.84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AC1A90-A25E-1C29-4925-FB47D4E4AC43}"/>
              </a:ext>
            </a:extLst>
          </p:cNvPr>
          <p:cNvGrpSpPr/>
          <p:nvPr/>
        </p:nvGrpSpPr>
        <p:grpSpPr>
          <a:xfrm>
            <a:off x="1045944" y="4457701"/>
            <a:ext cx="635268" cy="404257"/>
            <a:chOff x="1045943" y="2063417"/>
            <a:chExt cx="8985243" cy="40425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006C1F-B569-B3A2-83EB-17EC0E8A76BD}"/>
                </a:ext>
              </a:extLst>
            </p:cNvPr>
            <p:cNvSpPr/>
            <p:nvPr/>
          </p:nvSpPr>
          <p:spPr>
            <a:xfrm>
              <a:off x="1045943" y="2063417"/>
              <a:ext cx="8502318" cy="4042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81A9C0-3936-555E-7169-EFAEA35167D3}"/>
                </a:ext>
              </a:extLst>
            </p:cNvPr>
            <p:cNvSpPr txBox="1"/>
            <p:nvPr/>
          </p:nvSpPr>
          <p:spPr>
            <a:xfrm>
              <a:off x="9577216" y="209834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22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19E9E4-5B08-EE61-F7BF-0F738EBFC118}"/>
              </a:ext>
            </a:extLst>
          </p:cNvPr>
          <p:cNvGrpSpPr/>
          <p:nvPr/>
        </p:nvGrpSpPr>
        <p:grpSpPr>
          <a:xfrm>
            <a:off x="1045943" y="3684067"/>
            <a:ext cx="5050057" cy="404257"/>
            <a:chOff x="1045943" y="1289783"/>
            <a:chExt cx="10070343" cy="4042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F88CC8-D136-5F70-2D6D-30AE334FE5D0}"/>
                </a:ext>
              </a:extLst>
            </p:cNvPr>
            <p:cNvSpPr/>
            <p:nvPr/>
          </p:nvSpPr>
          <p:spPr>
            <a:xfrm>
              <a:off x="1045943" y="1289783"/>
              <a:ext cx="9474470" cy="4042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D427BC-3847-1128-0991-36724BE2EE76}"/>
                </a:ext>
              </a:extLst>
            </p:cNvPr>
            <p:cNvSpPr txBox="1"/>
            <p:nvPr/>
          </p:nvSpPr>
          <p:spPr>
            <a:xfrm>
              <a:off x="10529265" y="1307245"/>
              <a:ext cx="587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536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58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7454-AED4-B393-39DE-B920AC891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05F0B234-8B55-051A-BF0F-4769E5FF0A50}"/>
              </a:ext>
            </a:extLst>
          </p:cNvPr>
          <p:cNvSpPr/>
          <p:nvPr/>
        </p:nvSpPr>
        <p:spPr>
          <a:xfrm>
            <a:off x="2030819" y="7247940"/>
            <a:ext cx="6294474" cy="4295554"/>
          </a:xfrm>
          <a:custGeom>
            <a:avLst/>
            <a:gdLst>
              <a:gd name="connsiteX0" fmla="*/ 191386 w 6294474"/>
              <a:gd name="connsiteY0" fmla="*/ 871870 h 4295554"/>
              <a:gd name="connsiteX1" fmla="*/ 6283841 w 6294474"/>
              <a:gd name="connsiteY1" fmla="*/ 0 h 4295554"/>
              <a:gd name="connsiteX2" fmla="*/ 6294474 w 6294474"/>
              <a:gd name="connsiteY2" fmla="*/ 4263656 h 4295554"/>
              <a:gd name="connsiteX3" fmla="*/ 0 w 6294474"/>
              <a:gd name="connsiteY3" fmla="*/ 4295554 h 4295554"/>
              <a:gd name="connsiteX4" fmla="*/ 191386 w 6294474"/>
              <a:gd name="connsiteY4" fmla="*/ 871870 h 42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4" h="4295554">
                <a:moveTo>
                  <a:pt x="191386" y="871870"/>
                </a:moveTo>
                <a:lnTo>
                  <a:pt x="6283841" y="0"/>
                </a:lnTo>
                <a:cubicBezTo>
                  <a:pt x="6287385" y="1421219"/>
                  <a:pt x="6290930" y="2842437"/>
                  <a:pt x="6294474" y="4263656"/>
                </a:cubicBezTo>
                <a:lnTo>
                  <a:pt x="0" y="4295554"/>
                </a:lnTo>
                <a:lnTo>
                  <a:pt x="191386" y="87187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다운로드 </a:t>
            </a:r>
            <a:r>
              <a:rPr lang="en-US" altLang="ko-KR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68%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평균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WAU </a:t>
            </a:r>
            <a:r>
              <a:rPr lang="en-US" altLang="ko-KR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126%</a:t>
            </a: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예상매출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181%</a:t>
            </a: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초과달성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87075D-72A1-E8D1-CED2-A27608006540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AE61FC-31F5-9FD6-5789-A1D88A475240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목표 대비 성과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F44AA2E-2A7B-0E84-D111-814E2BBF5CCE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1A683A-3025-CD67-D95D-11E5393D16DA}"/>
              </a:ext>
            </a:extLst>
          </p:cNvPr>
          <p:cNvGrpSpPr/>
          <p:nvPr/>
        </p:nvGrpSpPr>
        <p:grpSpPr>
          <a:xfrm>
            <a:off x="7581016" y="5796607"/>
            <a:ext cx="1137683" cy="251586"/>
            <a:chOff x="850606" y="1052623"/>
            <a:chExt cx="1137683" cy="3434317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4C5F319-E884-96E2-BD8B-D0C4F3550AFA}"/>
                </a:ext>
              </a:extLst>
            </p:cNvPr>
            <p:cNvSpPr/>
            <p:nvPr/>
          </p:nvSpPr>
          <p:spPr>
            <a:xfrm>
              <a:off x="850606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301A9C5-265B-093E-4628-69EF59FE6E08}"/>
                </a:ext>
              </a:extLst>
            </p:cNvPr>
            <p:cNvSpPr/>
            <p:nvPr/>
          </p:nvSpPr>
          <p:spPr>
            <a:xfrm flipH="1">
              <a:off x="1605517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CD8E8AA-1E3D-4951-7432-EEFF933BD9CC}"/>
              </a:ext>
            </a:extLst>
          </p:cNvPr>
          <p:cNvSpPr txBox="1"/>
          <p:nvPr/>
        </p:nvSpPr>
        <p:spPr>
          <a:xfrm>
            <a:off x="7560806" y="5473441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누적 다운로드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84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53DC12-8747-847F-7CFA-D0D6E457D813}"/>
              </a:ext>
            </a:extLst>
          </p:cNvPr>
          <p:cNvSpPr txBox="1"/>
          <p:nvPr/>
        </p:nvSpPr>
        <p:spPr>
          <a:xfrm>
            <a:off x="9321899" y="5473440"/>
            <a:ext cx="1091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매출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달러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54C20-B6E7-8B99-D82C-8353FABAFE2C}"/>
              </a:ext>
            </a:extLst>
          </p:cNvPr>
          <p:cNvSpPr txBox="1"/>
          <p:nvPr/>
        </p:nvSpPr>
        <p:spPr>
          <a:xfrm>
            <a:off x="8527313" y="5473440"/>
            <a:ext cx="109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WAU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68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9645E8-146B-14ED-B09A-6DC18CAC1F86}"/>
              </a:ext>
            </a:extLst>
          </p:cNvPr>
          <p:cNvGrpSpPr/>
          <p:nvPr/>
        </p:nvGrpSpPr>
        <p:grpSpPr>
          <a:xfrm>
            <a:off x="8420988" y="5796607"/>
            <a:ext cx="1137683" cy="115095"/>
            <a:chOff x="1690578" y="1052623"/>
            <a:chExt cx="1137683" cy="3434317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91F502BD-B09E-DFBD-198B-4959AE34252B}"/>
                </a:ext>
              </a:extLst>
            </p:cNvPr>
            <p:cNvSpPr/>
            <p:nvPr/>
          </p:nvSpPr>
          <p:spPr>
            <a:xfrm>
              <a:off x="1690578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FF110B4-99DE-D90D-974F-CB2CCCCC19C6}"/>
                </a:ext>
              </a:extLst>
            </p:cNvPr>
            <p:cNvSpPr/>
            <p:nvPr/>
          </p:nvSpPr>
          <p:spPr>
            <a:xfrm flipH="1">
              <a:off x="2445489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685D4B-AD47-EBF1-8EF3-142F9019F94B}"/>
              </a:ext>
            </a:extLst>
          </p:cNvPr>
          <p:cNvGrpSpPr/>
          <p:nvPr/>
        </p:nvGrpSpPr>
        <p:grpSpPr>
          <a:xfrm>
            <a:off x="9260960" y="5725028"/>
            <a:ext cx="1137683" cy="186674"/>
            <a:chOff x="2530550" y="1052623"/>
            <a:chExt cx="1137683" cy="3434317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C124F35-31A7-1F77-9654-3A1D9576E6E7}"/>
                </a:ext>
              </a:extLst>
            </p:cNvPr>
            <p:cNvSpPr/>
            <p:nvPr/>
          </p:nvSpPr>
          <p:spPr>
            <a:xfrm>
              <a:off x="2530550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99EC3DA-3BC4-FB53-6BA0-006EDE483998}"/>
                </a:ext>
              </a:extLst>
            </p:cNvPr>
            <p:cNvSpPr/>
            <p:nvPr/>
          </p:nvSpPr>
          <p:spPr>
            <a:xfrm flipH="1">
              <a:off x="3285461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2A0A5F-BA51-225D-D17A-4BF63C3CF0F3}"/>
              </a:ext>
            </a:extLst>
          </p:cNvPr>
          <p:cNvSpPr/>
          <p:nvPr/>
        </p:nvSpPr>
        <p:spPr>
          <a:xfrm>
            <a:off x="7198242" y="5442137"/>
            <a:ext cx="3540644" cy="606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달성 성과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A555D2A-1E1A-F18C-AE20-BE5CFA0A79C0}"/>
              </a:ext>
            </a:extLst>
          </p:cNvPr>
          <p:cNvGrpSpPr/>
          <p:nvPr/>
        </p:nvGrpSpPr>
        <p:grpSpPr>
          <a:xfrm>
            <a:off x="1453115" y="2477385"/>
            <a:ext cx="1137683" cy="3434317"/>
            <a:chOff x="850606" y="1052623"/>
            <a:chExt cx="1137683" cy="3434317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59227A5-B417-3A36-38D8-E628837A4A52}"/>
                </a:ext>
              </a:extLst>
            </p:cNvPr>
            <p:cNvSpPr/>
            <p:nvPr/>
          </p:nvSpPr>
          <p:spPr>
            <a:xfrm>
              <a:off x="850606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43E25A0-65D0-DF38-BD3F-4A288B900555}"/>
                </a:ext>
              </a:extLst>
            </p:cNvPr>
            <p:cNvSpPr/>
            <p:nvPr/>
          </p:nvSpPr>
          <p:spPr>
            <a:xfrm flipH="1">
              <a:off x="1605517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7DF792-C393-294A-C4E2-4377876AB737}"/>
              </a:ext>
            </a:extLst>
          </p:cNvPr>
          <p:cNvGrpSpPr/>
          <p:nvPr/>
        </p:nvGrpSpPr>
        <p:grpSpPr>
          <a:xfrm>
            <a:off x="2293087" y="3508743"/>
            <a:ext cx="1137683" cy="2402959"/>
            <a:chOff x="1690578" y="1052623"/>
            <a:chExt cx="1137683" cy="3434317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A053B5E-131A-8861-8153-B4573CB796DE}"/>
                </a:ext>
              </a:extLst>
            </p:cNvPr>
            <p:cNvSpPr/>
            <p:nvPr/>
          </p:nvSpPr>
          <p:spPr>
            <a:xfrm>
              <a:off x="1690578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6EC21D26-E668-00C9-0A2C-6EDAFBE8FE28}"/>
                </a:ext>
              </a:extLst>
            </p:cNvPr>
            <p:cNvSpPr/>
            <p:nvPr/>
          </p:nvSpPr>
          <p:spPr>
            <a:xfrm flipH="1">
              <a:off x="2445489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AF3371-63DA-9231-4374-618960DBECEE}"/>
              </a:ext>
            </a:extLst>
          </p:cNvPr>
          <p:cNvGrpSpPr/>
          <p:nvPr/>
        </p:nvGrpSpPr>
        <p:grpSpPr>
          <a:xfrm>
            <a:off x="3133059" y="4242390"/>
            <a:ext cx="1137683" cy="1669312"/>
            <a:chOff x="2530550" y="1052623"/>
            <a:chExt cx="1137683" cy="3434317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68F053EA-3F80-99EA-F3A4-549AAB7630B9}"/>
                </a:ext>
              </a:extLst>
            </p:cNvPr>
            <p:cNvSpPr/>
            <p:nvPr/>
          </p:nvSpPr>
          <p:spPr>
            <a:xfrm>
              <a:off x="2530550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0BEA2E8-9D55-EA19-9576-B0C6F13E97D1}"/>
                </a:ext>
              </a:extLst>
            </p:cNvPr>
            <p:cNvSpPr/>
            <p:nvPr/>
          </p:nvSpPr>
          <p:spPr>
            <a:xfrm flipH="1">
              <a:off x="3285461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879213B-2FEB-238A-1A30-8C85BABFD5B4}"/>
              </a:ext>
            </a:extLst>
          </p:cNvPr>
          <p:cNvSpPr/>
          <p:nvPr/>
        </p:nvSpPr>
        <p:spPr>
          <a:xfrm>
            <a:off x="1070341" y="5442137"/>
            <a:ext cx="3540644" cy="606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목표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30DA58-9873-2F19-9FCD-4C6610FE959D}"/>
              </a:ext>
            </a:extLst>
          </p:cNvPr>
          <p:cNvSpPr txBox="1"/>
          <p:nvPr/>
        </p:nvSpPr>
        <p:spPr>
          <a:xfrm>
            <a:off x="1432905" y="1895715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누적 다운로드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C241C2-947A-EA59-D40F-13BB384BC8DE}"/>
              </a:ext>
            </a:extLst>
          </p:cNvPr>
          <p:cNvSpPr txBox="1"/>
          <p:nvPr/>
        </p:nvSpPr>
        <p:spPr>
          <a:xfrm>
            <a:off x="2399412" y="2952528"/>
            <a:ext cx="109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WAU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510C1E-9C56-CD5C-4716-6DA354E031E5}"/>
              </a:ext>
            </a:extLst>
          </p:cNvPr>
          <p:cNvSpPr txBox="1"/>
          <p:nvPr/>
        </p:nvSpPr>
        <p:spPr>
          <a:xfrm>
            <a:off x="3235677" y="3636596"/>
            <a:ext cx="100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매출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달러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447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7B32-4BCE-328F-6F3B-D00B9650F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D2AC623-9750-A7EB-E30D-826D9C155E51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F55F77-9F01-2351-75E4-A3646F4153EA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목표 대비 성과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7078636-3F1F-6943-28AC-09A00359C5F8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5594E4B-E3E9-62EA-7EEF-0ED5E15D7D43}"/>
              </a:ext>
            </a:extLst>
          </p:cNvPr>
          <p:cNvSpPr/>
          <p:nvPr/>
        </p:nvSpPr>
        <p:spPr>
          <a:xfrm>
            <a:off x="2030819" y="1635683"/>
            <a:ext cx="6294474" cy="4361080"/>
          </a:xfrm>
          <a:custGeom>
            <a:avLst/>
            <a:gdLst>
              <a:gd name="connsiteX0" fmla="*/ 191386 w 6294474"/>
              <a:gd name="connsiteY0" fmla="*/ 871870 h 4295554"/>
              <a:gd name="connsiteX1" fmla="*/ 6283841 w 6294474"/>
              <a:gd name="connsiteY1" fmla="*/ 0 h 4295554"/>
              <a:gd name="connsiteX2" fmla="*/ 6294474 w 6294474"/>
              <a:gd name="connsiteY2" fmla="*/ 4263656 h 4295554"/>
              <a:gd name="connsiteX3" fmla="*/ 0 w 6294474"/>
              <a:gd name="connsiteY3" fmla="*/ 4295554 h 4295554"/>
              <a:gd name="connsiteX4" fmla="*/ 191386 w 6294474"/>
              <a:gd name="connsiteY4" fmla="*/ 871870 h 429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4" h="4295554">
                <a:moveTo>
                  <a:pt x="191386" y="871870"/>
                </a:moveTo>
                <a:lnTo>
                  <a:pt x="6283841" y="0"/>
                </a:lnTo>
                <a:cubicBezTo>
                  <a:pt x="6287385" y="1421219"/>
                  <a:pt x="6290930" y="2842437"/>
                  <a:pt x="6294474" y="4263656"/>
                </a:cubicBezTo>
                <a:lnTo>
                  <a:pt x="0" y="4295554"/>
                </a:lnTo>
                <a:lnTo>
                  <a:pt x="191386" y="87187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다운로드 </a:t>
            </a:r>
            <a:r>
              <a:rPr lang="en-US" altLang="ko-KR" sz="3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68%</a:t>
            </a:r>
            <a:r>
              <a:rPr lang="en-US" altLang="ko-KR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평균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WAU </a:t>
            </a:r>
            <a:r>
              <a:rPr lang="en-US" altLang="ko-KR" sz="3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126%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예상매출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181%</a:t>
            </a:r>
          </a:p>
          <a:p>
            <a:pPr algn="ctr"/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초과달성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474011-51D1-600B-7601-E6E5D2CCCAD2}"/>
              </a:ext>
            </a:extLst>
          </p:cNvPr>
          <p:cNvGrpSpPr/>
          <p:nvPr/>
        </p:nvGrpSpPr>
        <p:grpSpPr>
          <a:xfrm>
            <a:off x="1453115" y="2477385"/>
            <a:ext cx="1137683" cy="3434317"/>
            <a:chOff x="850606" y="1052623"/>
            <a:chExt cx="1137683" cy="343431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5D929AE-B6B2-A76E-EED8-ADABA0213620}"/>
                </a:ext>
              </a:extLst>
            </p:cNvPr>
            <p:cNvSpPr/>
            <p:nvPr/>
          </p:nvSpPr>
          <p:spPr>
            <a:xfrm>
              <a:off x="850606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FFC3145B-2467-6004-C1DB-2043BC655EFA}"/>
                </a:ext>
              </a:extLst>
            </p:cNvPr>
            <p:cNvSpPr/>
            <p:nvPr/>
          </p:nvSpPr>
          <p:spPr>
            <a:xfrm flipH="1">
              <a:off x="1605517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3A0D06B-8B58-7A87-44CC-FC3533CB591E}"/>
              </a:ext>
            </a:extLst>
          </p:cNvPr>
          <p:cNvGrpSpPr/>
          <p:nvPr/>
        </p:nvGrpSpPr>
        <p:grpSpPr>
          <a:xfrm>
            <a:off x="2293087" y="3508743"/>
            <a:ext cx="1137683" cy="2402959"/>
            <a:chOff x="1690578" y="1052623"/>
            <a:chExt cx="1137683" cy="343431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2204AB4-7C89-5CA0-EBE0-23581FA41013}"/>
                </a:ext>
              </a:extLst>
            </p:cNvPr>
            <p:cNvSpPr/>
            <p:nvPr/>
          </p:nvSpPr>
          <p:spPr>
            <a:xfrm>
              <a:off x="1690578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0B9B37D-71F2-86AD-826B-6935B351397F}"/>
                </a:ext>
              </a:extLst>
            </p:cNvPr>
            <p:cNvSpPr/>
            <p:nvPr/>
          </p:nvSpPr>
          <p:spPr>
            <a:xfrm flipH="1">
              <a:off x="2445489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E8DF2F-A04B-24DE-228A-D2BEF0714E14}"/>
              </a:ext>
            </a:extLst>
          </p:cNvPr>
          <p:cNvGrpSpPr/>
          <p:nvPr/>
        </p:nvGrpSpPr>
        <p:grpSpPr>
          <a:xfrm>
            <a:off x="3133059" y="4242390"/>
            <a:ext cx="1137683" cy="1669312"/>
            <a:chOff x="2530550" y="1052623"/>
            <a:chExt cx="1137683" cy="3434317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4F5F5EE-A4FD-EB34-4465-05C38F53A69E}"/>
                </a:ext>
              </a:extLst>
            </p:cNvPr>
            <p:cNvSpPr/>
            <p:nvPr/>
          </p:nvSpPr>
          <p:spPr>
            <a:xfrm>
              <a:off x="2530550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03F60C9-A080-5BFE-9C32-7AE557788AF2}"/>
                </a:ext>
              </a:extLst>
            </p:cNvPr>
            <p:cNvSpPr/>
            <p:nvPr/>
          </p:nvSpPr>
          <p:spPr>
            <a:xfrm flipH="1">
              <a:off x="3285461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44B913-573C-EC45-DED5-18C71E2A7769}"/>
              </a:ext>
            </a:extLst>
          </p:cNvPr>
          <p:cNvSpPr/>
          <p:nvPr/>
        </p:nvSpPr>
        <p:spPr>
          <a:xfrm>
            <a:off x="1070341" y="5442137"/>
            <a:ext cx="3540644" cy="606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D1727-F97E-112E-AC19-535D6EA664AD}"/>
              </a:ext>
            </a:extLst>
          </p:cNvPr>
          <p:cNvSpPr txBox="1"/>
          <p:nvPr/>
        </p:nvSpPr>
        <p:spPr>
          <a:xfrm>
            <a:off x="1432905" y="1895715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누적 다운로드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22CD1A-3C8D-9DCD-C23C-34DF5A76594B}"/>
              </a:ext>
            </a:extLst>
          </p:cNvPr>
          <p:cNvSpPr txBox="1"/>
          <p:nvPr/>
        </p:nvSpPr>
        <p:spPr>
          <a:xfrm>
            <a:off x="2399412" y="2952528"/>
            <a:ext cx="109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WAU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90234-8B17-C4D1-36EB-2726E31D615A}"/>
              </a:ext>
            </a:extLst>
          </p:cNvPr>
          <p:cNvSpPr txBox="1"/>
          <p:nvPr/>
        </p:nvSpPr>
        <p:spPr>
          <a:xfrm>
            <a:off x="3235677" y="3636596"/>
            <a:ext cx="100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매출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달러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231ABEC-9970-78DF-0EC9-EC0B5B820394}"/>
              </a:ext>
            </a:extLst>
          </p:cNvPr>
          <p:cNvGrpSpPr/>
          <p:nvPr/>
        </p:nvGrpSpPr>
        <p:grpSpPr>
          <a:xfrm>
            <a:off x="7581016" y="1635683"/>
            <a:ext cx="1137683" cy="4412510"/>
            <a:chOff x="850606" y="1052623"/>
            <a:chExt cx="1137683" cy="3434317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3A3D3D68-47E5-C5C4-13EE-031E2B1493F1}"/>
                </a:ext>
              </a:extLst>
            </p:cNvPr>
            <p:cNvSpPr/>
            <p:nvPr/>
          </p:nvSpPr>
          <p:spPr>
            <a:xfrm>
              <a:off x="850606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1028F2B-9A51-A148-5619-19BD0763B311}"/>
                </a:ext>
              </a:extLst>
            </p:cNvPr>
            <p:cNvSpPr/>
            <p:nvPr/>
          </p:nvSpPr>
          <p:spPr>
            <a:xfrm flipH="1">
              <a:off x="1605517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6740A1-9A9D-5645-ED2B-D80D550FBE2B}"/>
              </a:ext>
            </a:extLst>
          </p:cNvPr>
          <p:cNvGrpSpPr/>
          <p:nvPr/>
        </p:nvGrpSpPr>
        <p:grpSpPr>
          <a:xfrm>
            <a:off x="8420988" y="2857961"/>
            <a:ext cx="1137683" cy="3053741"/>
            <a:chOff x="1690578" y="1052623"/>
            <a:chExt cx="1137683" cy="3434317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4B28CBD-7DA8-34A1-5DBA-7D6D5C8E04C9}"/>
                </a:ext>
              </a:extLst>
            </p:cNvPr>
            <p:cNvSpPr/>
            <p:nvPr/>
          </p:nvSpPr>
          <p:spPr>
            <a:xfrm>
              <a:off x="1690578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7E1DC4A-69A0-6C0E-508B-EB6D7FB1C011}"/>
                </a:ext>
              </a:extLst>
            </p:cNvPr>
            <p:cNvSpPr/>
            <p:nvPr/>
          </p:nvSpPr>
          <p:spPr>
            <a:xfrm flipH="1">
              <a:off x="2445489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599AD6C-B094-11B4-7F3D-25C455E5EBA6}"/>
              </a:ext>
            </a:extLst>
          </p:cNvPr>
          <p:cNvGrpSpPr/>
          <p:nvPr/>
        </p:nvGrpSpPr>
        <p:grpSpPr>
          <a:xfrm>
            <a:off x="9260960" y="3429000"/>
            <a:ext cx="1137683" cy="2482702"/>
            <a:chOff x="2530550" y="1052623"/>
            <a:chExt cx="1137683" cy="3434317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5E8DEBEE-74A5-24B1-9273-7EE66BD2C744}"/>
                </a:ext>
              </a:extLst>
            </p:cNvPr>
            <p:cNvSpPr/>
            <p:nvPr/>
          </p:nvSpPr>
          <p:spPr>
            <a:xfrm>
              <a:off x="2530550" y="1052623"/>
              <a:ext cx="754911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5A609565-73D8-5F03-C90A-9A1FB5675A46}"/>
                </a:ext>
              </a:extLst>
            </p:cNvPr>
            <p:cNvSpPr/>
            <p:nvPr/>
          </p:nvSpPr>
          <p:spPr>
            <a:xfrm flipH="1">
              <a:off x="3285461" y="1052623"/>
              <a:ext cx="382772" cy="3434317"/>
            </a:xfrm>
            <a:custGeom>
              <a:avLst/>
              <a:gdLst>
                <a:gd name="connsiteX0" fmla="*/ 0 w 531628"/>
                <a:gd name="connsiteY0" fmla="*/ 574158 h 3434317"/>
                <a:gd name="connsiteX1" fmla="*/ 0 w 531628"/>
                <a:gd name="connsiteY1" fmla="*/ 2945219 h 3434317"/>
                <a:gd name="connsiteX2" fmla="*/ 531628 w 531628"/>
                <a:gd name="connsiteY2" fmla="*/ 3434317 h 3434317"/>
                <a:gd name="connsiteX3" fmla="*/ 531628 w 531628"/>
                <a:gd name="connsiteY3" fmla="*/ 0 h 3434317"/>
                <a:gd name="connsiteX4" fmla="*/ 0 w 531628"/>
                <a:gd name="connsiteY4" fmla="*/ 574158 h 343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28" h="3434317">
                  <a:moveTo>
                    <a:pt x="0" y="574158"/>
                  </a:moveTo>
                  <a:lnTo>
                    <a:pt x="0" y="2945219"/>
                  </a:lnTo>
                  <a:lnTo>
                    <a:pt x="531628" y="3434317"/>
                  </a:lnTo>
                  <a:lnTo>
                    <a:pt x="531628" y="0"/>
                  </a:lnTo>
                  <a:lnTo>
                    <a:pt x="0" y="57415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00409A-44CA-4949-0B7C-D6D6D5F33E3B}"/>
              </a:ext>
            </a:extLst>
          </p:cNvPr>
          <p:cNvSpPr/>
          <p:nvPr/>
        </p:nvSpPr>
        <p:spPr>
          <a:xfrm>
            <a:off x="7198242" y="5442137"/>
            <a:ext cx="3540644" cy="606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달성 성과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524BC6-F51E-4C0E-FEB4-658F0883F609}"/>
              </a:ext>
            </a:extLst>
          </p:cNvPr>
          <p:cNvSpPr txBox="1"/>
          <p:nvPr/>
        </p:nvSpPr>
        <p:spPr>
          <a:xfrm>
            <a:off x="7560806" y="106139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누적 다운로드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84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E28DC5-0A8D-8A6F-883D-B1E7121375C6}"/>
              </a:ext>
            </a:extLst>
          </p:cNvPr>
          <p:cNvSpPr txBox="1"/>
          <p:nvPr/>
        </p:nvSpPr>
        <p:spPr>
          <a:xfrm>
            <a:off x="8527313" y="2211630"/>
            <a:ext cx="109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WAU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68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E02F52-EE1E-9C20-0555-183636DCA181}"/>
              </a:ext>
            </a:extLst>
          </p:cNvPr>
          <p:cNvSpPr txBox="1"/>
          <p:nvPr/>
        </p:nvSpPr>
        <p:spPr>
          <a:xfrm>
            <a:off x="9321899" y="2838257"/>
            <a:ext cx="1091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매출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달러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02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371AD-24EA-8602-6634-B0384F874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A95027-5365-422B-DCCF-CD033013F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8" b="52606"/>
          <a:stretch/>
        </p:blipFill>
        <p:spPr>
          <a:xfrm>
            <a:off x="0" y="0"/>
            <a:ext cx="12525998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63AA45-E663-6233-2501-11D4BE299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35" y="1473572"/>
            <a:ext cx="3439002" cy="3439002"/>
          </a:xfrm>
          <a:prstGeom prst="rect">
            <a:avLst/>
          </a:prstGeom>
          <a:effectLst>
            <a:glow rad="63500">
              <a:srgbClr val="DA90DF">
                <a:alpha val="10000"/>
              </a:srgbClr>
            </a:glow>
            <a:reflection blurRad="6350" stA="52000" endA="300" endPos="3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CE8853-4BF8-01FB-4B75-A8C597204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6438" flipH="1">
            <a:off x="87835" y="20673"/>
            <a:ext cx="4577461" cy="13212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66C04E-C2A0-FC73-88BE-54D8D6A29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6438" flipV="1">
            <a:off x="7779658" y="5725535"/>
            <a:ext cx="4577461" cy="1321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187A8-08B2-8900-33EC-88274E80AA48}"/>
              </a:ext>
            </a:extLst>
          </p:cNvPr>
          <p:cNvSpPr txBox="1"/>
          <p:nvPr/>
        </p:nvSpPr>
        <p:spPr>
          <a:xfrm>
            <a:off x="2722242" y="2497976"/>
            <a:ext cx="44963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5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745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328FD-DD46-A8B2-C518-EFB9D44B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7A37D84C-B144-D737-9238-BB28AE32712B}"/>
              </a:ext>
            </a:extLst>
          </p:cNvPr>
          <p:cNvSpPr/>
          <p:nvPr/>
        </p:nvSpPr>
        <p:spPr>
          <a:xfrm>
            <a:off x="377319" y="1381264"/>
            <a:ext cx="2474718" cy="2446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A0564A73-E9BD-51FD-F472-B3A638898E9F}"/>
              </a:ext>
            </a:extLst>
          </p:cNvPr>
          <p:cNvSpPr/>
          <p:nvPr/>
        </p:nvSpPr>
        <p:spPr>
          <a:xfrm>
            <a:off x="6376973" y="1381264"/>
            <a:ext cx="2474718" cy="2446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E6885ABB-7062-1FED-B770-791CFF866AA1}"/>
              </a:ext>
            </a:extLst>
          </p:cNvPr>
          <p:cNvSpPr/>
          <p:nvPr/>
        </p:nvSpPr>
        <p:spPr>
          <a:xfrm>
            <a:off x="3388314" y="1381264"/>
            <a:ext cx="2474718" cy="2446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53AC0D0B-9A56-5426-E497-4EA25B7FBF98}"/>
              </a:ext>
            </a:extLst>
          </p:cNvPr>
          <p:cNvSpPr/>
          <p:nvPr/>
        </p:nvSpPr>
        <p:spPr>
          <a:xfrm>
            <a:off x="9365632" y="1381264"/>
            <a:ext cx="2474718" cy="2446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39C0AF-7E58-5DEC-D1DA-739FEAB6440B}"/>
              </a:ext>
            </a:extLst>
          </p:cNvPr>
          <p:cNvGrpSpPr/>
          <p:nvPr/>
        </p:nvGrpSpPr>
        <p:grpSpPr>
          <a:xfrm>
            <a:off x="137697" y="1443682"/>
            <a:ext cx="2910502" cy="3746500"/>
            <a:chOff x="95165" y="982354"/>
            <a:chExt cx="2910502" cy="3746500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AFF0D166-C9F7-8D68-60BA-125D78DBA392}"/>
                </a:ext>
              </a:extLst>
            </p:cNvPr>
            <p:cNvSpPr/>
            <p:nvPr/>
          </p:nvSpPr>
          <p:spPr>
            <a:xfrm rot="12759634" flipH="1">
              <a:off x="233806" y="2970052"/>
              <a:ext cx="772577" cy="78590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EA8B167F-4F89-363C-A984-4E2FEE0D221A}"/>
                </a:ext>
              </a:extLst>
            </p:cNvPr>
            <p:cNvSpPr/>
            <p:nvPr/>
          </p:nvSpPr>
          <p:spPr>
            <a:xfrm rot="8840366">
              <a:off x="2113000" y="2931365"/>
              <a:ext cx="732296" cy="81172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2EB86F-5AFF-E90F-2C03-C9D45A580C82}"/>
                </a:ext>
              </a:extLst>
            </p:cNvPr>
            <p:cNvSpPr/>
            <p:nvPr/>
          </p:nvSpPr>
          <p:spPr>
            <a:xfrm>
              <a:off x="285602" y="982354"/>
              <a:ext cx="2489496" cy="3746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6450157-AE75-A714-DF5F-A1029E6C9285}"/>
                </a:ext>
              </a:extLst>
            </p:cNvPr>
            <p:cNvSpPr/>
            <p:nvPr/>
          </p:nvSpPr>
          <p:spPr>
            <a:xfrm>
              <a:off x="95165" y="3429000"/>
              <a:ext cx="2910502" cy="7848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C9A248-CDB9-F373-A6C6-818861F97138}"/>
              </a:ext>
            </a:extLst>
          </p:cNvPr>
          <p:cNvGrpSpPr/>
          <p:nvPr/>
        </p:nvGrpSpPr>
        <p:grpSpPr>
          <a:xfrm>
            <a:off x="3146711" y="1443682"/>
            <a:ext cx="2910502" cy="3746500"/>
            <a:chOff x="95165" y="982354"/>
            <a:chExt cx="2910502" cy="3746500"/>
          </a:xfrm>
        </p:grpSpPr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003D7C01-3E71-1067-82E6-6FB97977EB36}"/>
                </a:ext>
              </a:extLst>
            </p:cNvPr>
            <p:cNvSpPr/>
            <p:nvPr/>
          </p:nvSpPr>
          <p:spPr>
            <a:xfrm rot="12759634" flipH="1">
              <a:off x="233806" y="2970052"/>
              <a:ext cx="772577" cy="78590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A5405E4E-5FA6-F476-4513-46622E6D0BCF}"/>
                </a:ext>
              </a:extLst>
            </p:cNvPr>
            <p:cNvSpPr/>
            <p:nvPr/>
          </p:nvSpPr>
          <p:spPr>
            <a:xfrm rot="8840366">
              <a:off x="2113000" y="2931365"/>
              <a:ext cx="732296" cy="81172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9B8D0A2-EC0F-EEB0-12D9-330B57E835BA}"/>
                </a:ext>
              </a:extLst>
            </p:cNvPr>
            <p:cNvSpPr/>
            <p:nvPr/>
          </p:nvSpPr>
          <p:spPr>
            <a:xfrm>
              <a:off x="285602" y="982354"/>
              <a:ext cx="2489496" cy="3746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367E6C1-1F5C-EF49-A655-CD97841E41D5}"/>
                </a:ext>
              </a:extLst>
            </p:cNvPr>
            <p:cNvSpPr/>
            <p:nvPr/>
          </p:nvSpPr>
          <p:spPr>
            <a:xfrm>
              <a:off x="95165" y="3429000"/>
              <a:ext cx="2910502" cy="7848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94140A7-A957-05EC-801B-82976EDD1698}"/>
              </a:ext>
            </a:extLst>
          </p:cNvPr>
          <p:cNvGrpSpPr/>
          <p:nvPr/>
        </p:nvGrpSpPr>
        <p:grpSpPr>
          <a:xfrm>
            <a:off x="6138532" y="1443682"/>
            <a:ext cx="2910502" cy="3746500"/>
            <a:chOff x="95165" y="982354"/>
            <a:chExt cx="2910502" cy="3746500"/>
          </a:xfrm>
        </p:grpSpPr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id="{FA060400-C5EF-6B6B-C317-E4F5972A90BD}"/>
                </a:ext>
              </a:extLst>
            </p:cNvPr>
            <p:cNvSpPr/>
            <p:nvPr/>
          </p:nvSpPr>
          <p:spPr>
            <a:xfrm rot="12759634" flipH="1">
              <a:off x="233806" y="2970052"/>
              <a:ext cx="772577" cy="78590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1DB193A2-9E8D-7270-59B7-0E297AA27E03}"/>
                </a:ext>
              </a:extLst>
            </p:cNvPr>
            <p:cNvSpPr/>
            <p:nvPr/>
          </p:nvSpPr>
          <p:spPr>
            <a:xfrm rot="8840366">
              <a:off x="2113000" y="2931365"/>
              <a:ext cx="732296" cy="81172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D3F30B9-8F7D-E659-9F6F-AF2D157591D4}"/>
                </a:ext>
              </a:extLst>
            </p:cNvPr>
            <p:cNvSpPr/>
            <p:nvPr/>
          </p:nvSpPr>
          <p:spPr>
            <a:xfrm>
              <a:off x="285602" y="982354"/>
              <a:ext cx="2489496" cy="3746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1227BC9-CACE-04AC-820A-0AAFD0FEF2DA}"/>
                </a:ext>
              </a:extLst>
            </p:cNvPr>
            <p:cNvSpPr/>
            <p:nvPr/>
          </p:nvSpPr>
          <p:spPr>
            <a:xfrm>
              <a:off x="95165" y="3429000"/>
              <a:ext cx="2910502" cy="7848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CD07F75-CDD9-20CB-84A2-D4E5752ABC66}"/>
              </a:ext>
            </a:extLst>
          </p:cNvPr>
          <p:cNvGrpSpPr/>
          <p:nvPr/>
        </p:nvGrpSpPr>
        <p:grpSpPr>
          <a:xfrm>
            <a:off x="9136914" y="1443682"/>
            <a:ext cx="2910502" cy="3746500"/>
            <a:chOff x="95165" y="982354"/>
            <a:chExt cx="2910502" cy="3746500"/>
          </a:xfrm>
        </p:grpSpPr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4BE28BBA-904D-9C04-2BFA-DC9A3B68DF12}"/>
                </a:ext>
              </a:extLst>
            </p:cNvPr>
            <p:cNvSpPr/>
            <p:nvPr/>
          </p:nvSpPr>
          <p:spPr>
            <a:xfrm rot="12759634" flipH="1">
              <a:off x="233806" y="2970052"/>
              <a:ext cx="772577" cy="78590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85C3C4A6-ACF6-FFB4-D647-F03DBDBC1B1B}"/>
                </a:ext>
              </a:extLst>
            </p:cNvPr>
            <p:cNvSpPr/>
            <p:nvPr/>
          </p:nvSpPr>
          <p:spPr>
            <a:xfrm rot="8840366">
              <a:off x="2113000" y="2931365"/>
              <a:ext cx="732296" cy="811727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DA0DEB4-EFE6-A251-D010-3510B3310555}"/>
                </a:ext>
              </a:extLst>
            </p:cNvPr>
            <p:cNvSpPr/>
            <p:nvPr/>
          </p:nvSpPr>
          <p:spPr>
            <a:xfrm>
              <a:off x="285602" y="982354"/>
              <a:ext cx="2489496" cy="3746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203536-EE2A-B6E6-F3CA-04A09954A0D6}"/>
                </a:ext>
              </a:extLst>
            </p:cNvPr>
            <p:cNvSpPr/>
            <p:nvPr/>
          </p:nvSpPr>
          <p:spPr>
            <a:xfrm>
              <a:off x="95165" y="3429000"/>
              <a:ext cx="2910502" cy="7848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98CA9F7-C934-C38E-F72F-D0909B74AC89}"/>
              </a:ext>
            </a:extLst>
          </p:cNvPr>
          <p:cNvSpPr txBox="1"/>
          <p:nvPr/>
        </p:nvSpPr>
        <p:spPr>
          <a:xfrm>
            <a:off x="960897" y="1406686"/>
            <a:ext cx="12239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Fundegi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32074759-E369-9E6B-32CD-3E613B9238BD}"/>
              </a:ext>
            </a:extLst>
          </p:cNvPr>
          <p:cNvSpPr txBox="1"/>
          <p:nvPr/>
        </p:nvSpPr>
        <p:spPr>
          <a:xfrm>
            <a:off x="3974109" y="1406686"/>
            <a:ext cx="12239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Fundegi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1A684B2-03B7-1CFF-2AE9-671763E66BA2}"/>
              </a:ext>
            </a:extLst>
          </p:cNvPr>
          <p:cNvSpPr txBox="1"/>
          <p:nvPr/>
        </p:nvSpPr>
        <p:spPr>
          <a:xfrm>
            <a:off x="6961732" y="1406686"/>
            <a:ext cx="12239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Fundegi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4862687-5006-15DD-1990-531330E4E5D3}"/>
              </a:ext>
            </a:extLst>
          </p:cNvPr>
          <p:cNvSpPr txBox="1"/>
          <p:nvPr/>
        </p:nvSpPr>
        <p:spPr>
          <a:xfrm>
            <a:off x="9960114" y="1406686"/>
            <a:ext cx="12239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Fundegi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47" name="그림 1046" descr="삼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175B8E-0A06-3573-46A4-E6B90B34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2" y="2006959"/>
            <a:ext cx="2397788" cy="1785636"/>
          </a:xfrm>
          <a:prstGeom prst="rect">
            <a:avLst/>
          </a:prstGeom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C023DF2-7FB6-3388-C2B0-A7BAA7BF74AF}"/>
              </a:ext>
            </a:extLst>
          </p:cNvPr>
          <p:cNvSpPr txBox="1"/>
          <p:nvPr/>
        </p:nvSpPr>
        <p:spPr>
          <a:xfrm>
            <a:off x="375153" y="4708301"/>
            <a:ext cx="23954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</a:t>
            </a:r>
            <a:r>
              <a:rPr lang="en-US" altLang="ko-KR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안제철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BABAF24-8D53-5776-A0C6-C1AD58FFBB90}"/>
              </a:ext>
            </a:extLst>
          </p:cNvPr>
          <p:cNvSpPr txBox="1"/>
          <p:nvPr/>
        </p:nvSpPr>
        <p:spPr>
          <a:xfrm>
            <a:off x="3352105" y="4708301"/>
            <a:ext cx="24679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강희승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33F7D7C6-A334-F446-E104-B1384128206F}"/>
              </a:ext>
            </a:extLst>
          </p:cNvPr>
          <p:cNvSpPr txBox="1"/>
          <p:nvPr/>
        </p:nvSpPr>
        <p:spPr>
          <a:xfrm>
            <a:off x="6339728" y="4707070"/>
            <a:ext cx="24679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박소빈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F0490241-DB91-5C2D-62E0-EA377BD57B41}"/>
              </a:ext>
            </a:extLst>
          </p:cNvPr>
          <p:cNvSpPr txBox="1"/>
          <p:nvPr/>
        </p:nvSpPr>
        <p:spPr>
          <a:xfrm>
            <a:off x="9338110" y="4707070"/>
            <a:ext cx="24679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이지호</a:t>
            </a:r>
            <a:endParaRPr lang="en-US" altLang="ko-KR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59" name="그림 1058" descr="그린, 다채로움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4AB3C3-26A6-2709-D92C-DC41005F5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96" y="1907924"/>
            <a:ext cx="1911974" cy="1900974"/>
          </a:xfrm>
          <a:prstGeom prst="rect">
            <a:avLst/>
          </a:prstGeom>
        </p:spPr>
      </p:pic>
      <p:pic>
        <p:nvPicPr>
          <p:cNvPr id="1061" name="그림 1060" descr="하트, 예술, 다채로움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AD8C6A-A871-9AEF-640F-682737C30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15" y="1827185"/>
            <a:ext cx="1917156" cy="1949140"/>
          </a:xfrm>
          <a:prstGeom prst="rect">
            <a:avLst/>
          </a:prstGeom>
        </p:spPr>
      </p:pic>
      <p:pic>
        <p:nvPicPr>
          <p:cNvPr id="1063" name="그림 1062" descr="노랑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0A76C3-3446-5CB4-3CB3-50E310C10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649" y="1878739"/>
            <a:ext cx="1938632" cy="1910590"/>
          </a:xfrm>
          <a:prstGeom prst="rect">
            <a:avLst/>
          </a:prstGeom>
        </p:spPr>
      </p:pic>
      <p:sp>
        <p:nvSpPr>
          <p:cNvPr id="1064" name="TextBox 1063">
            <a:extLst>
              <a:ext uri="{FF2B5EF4-FFF2-40B4-BE49-F238E27FC236}">
                <a16:creationId xmlns:a16="http://schemas.microsoft.com/office/drawing/2014/main" id="{5D066989-901F-F1DC-769B-AAA18653A166}"/>
              </a:ext>
            </a:extLst>
          </p:cNvPr>
          <p:cNvSpPr txBox="1"/>
          <p:nvPr/>
        </p:nvSpPr>
        <p:spPr>
          <a:xfrm>
            <a:off x="142113" y="3981744"/>
            <a:ext cx="286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기본 시스템 기획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PM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C1470C34-E7E6-CDD7-E7F1-075485A3B243}"/>
              </a:ext>
            </a:extLst>
          </p:cNvPr>
          <p:cNvSpPr txBox="1"/>
          <p:nvPr/>
        </p:nvSpPr>
        <p:spPr>
          <a:xfrm>
            <a:off x="3171193" y="3963174"/>
            <a:ext cx="2861538" cy="646331"/>
          </a:xfrm>
          <a:prstGeom prst="rect">
            <a:avLst/>
          </a:prstGeom>
          <a:solidFill>
            <a:srgbClr val="E8E8E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기획 보조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QA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09346735-A356-9529-CC78-75D351DE22B2}"/>
              </a:ext>
            </a:extLst>
          </p:cNvPr>
          <p:cNvSpPr txBox="1"/>
          <p:nvPr/>
        </p:nvSpPr>
        <p:spPr>
          <a:xfrm>
            <a:off x="6147713" y="3974800"/>
            <a:ext cx="286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시스템 개발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데이터 연동 및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9711DCC7-8071-D99C-EFDE-8AB6F6D90472}"/>
              </a:ext>
            </a:extLst>
          </p:cNvPr>
          <p:cNvSpPr txBox="1"/>
          <p:nvPr/>
        </p:nvSpPr>
        <p:spPr>
          <a:xfrm>
            <a:off x="9157196" y="3974799"/>
            <a:ext cx="286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시스템 개발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버그 수정 및 관리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318E9E-2413-98EF-18EE-53F2B622FD0D}"/>
              </a:ext>
            </a:extLst>
          </p:cNvPr>
          <p:cNvGrpSpPr/>
          <p:nvPr/>
        </p:nvGrpSpPr>
        <p:grpSpPr>
          <a:xfrm>
            <a:off x="-467117" y="99403"/>
            <a:ext cx="5303968" cy="784830"/>
            <a:chOff x="-467117" y="99403"/>
            <a:chExt cx="5303968" cy="7848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6CA180-D79C-C34F-3B7E-964BF140C2B8}"/>
                </a:ext>
              </a:extLst>
            </p:cNvPr>
            <p:cNvSpPr txBox="1"/>
            <p:nvPr/>
          </p:nvSpPr>
          <p:spPr>
            <a:xfrm>
              <a:off x="-467117" y="99403"/>
              <a:ext cx="530396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Team   </a:t>
              </a:r>
              <a:r>
                <a:rPr lang="en-US" altLang="ko-KR" sz="45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Fundegi</a:t>
              </a:r>
              <a:endParaRPr lang="ko-KR" altLang="en-US" sz="45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80EBD96-2239-0A88-C122-29E31AE17440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789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B986-44C2-B52C-5E15-3EDE7D55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0B62F3F-8E66-6F4B-46EE-5129B60C4B74}"/>
              </a:ext>
            </a:extLst>
          </p:cNvPr>
          <p:cNvGrpSpPr/>
          <p:nvPr/>
        </p:nvGrpSpPr>
        <p:grpSpPr>
          <a:xfrm>
            <a:off x="-467117" y="99403"/>
            <a:ext cx="5303968" cy="784830"/>
            <a:chOff x="-467117" y="99403"/>
            <a:chExt cx="5303968" cy="7848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5AF133-FD26-BC5B-1397-8199DF5BB73F}"/>
                </a:ext>
              </a:extLst>
            </p:cNvPr>
            <p:cNvSpPr txBox="1"/>
            <p:nvPr/>
          </p:nvSpPr>
          <p:spPr>
            <a:xfrm>
              <a:off x="-467117" y="99403"/>
              <a:ext cx="530396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개발 키워드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358877D-86BC-B3A6-415A-75C766CD922D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2490E2F-C40B-5622-0842-5BA260F2237F}"/>
              </a:ext>
            </a:extLst>
          </p:cNvPr>
          <p:cNvSpPr/>
          <p:nvPr/>
        </p:nvSpPr>
        <p:spPr>
          <a:xfrm>
            <a:off x="965200" y="1041400"/>
            <a:ext cx="10083800" cy="2933700"/>
          </a:xfrm>
          <a:prstGeom prst="roundRect">
            <a:avLst>
              <a:gd name="adj" fmla="val 1948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브랜드의_시간과_공간+1 &lt; 칼럼 &lt; 오피니언 &lt; 기사본문 - The PR 더피알">
            <a:extLst>
              <a:ext uri="{FF2B5EF4-FFF2-40B4-BE49-F238E27FC236}">
                <a16:creationId xmlns:a16="http://schemas.microsoft.com/office/drawing/2014/main" id="{492FB205-0A53-2DBC-6135-75E3A4FC5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" r="13837" b="29401"/>
          <a:stretch>
            <a:fillRect/>
          </a:stretch>
        </p:blipFill>
        <p:spPr bwMode="auto">
          <a:xfrm>
            <a:off x="965200" y="8221668"/>
            <a:ext cx="4902200" cy="2573333"/>
          </a:xfrm>
          <a:custGeom>
            <a:avLst/>
            <a:gdLst>
              <a:gd name="connsiteX0" fmla="*/ 50129 w 4902200"/>
              <a:gd name="connsiteY0" fmla="*/ 0 h 2573333"/>
              <a:gd name="connsiteX1" fmla="*/ 4852071 w 4902200"/>
              <a:gd name="connsiteY1" fmla="*/ 0 h 2573333"/>
              <a:gd name="connsiteX2" fmla="*/ 4902200 w 4902200"/>
              <a:gd name="connsiteY2" fmla="*/ 50129 h 2573333"/>
              <a:gd name="connsiteX3" fmla="*/ 4902200 w 4902200"/>
              <a:gd name="connsiteY3" fmla="*/ 2523204 h 2573333"/>
              <a:gd name="connsiteX4" fmla="*/ 4852071 w 4902200"/>
              <a:gd name="connsiteY4" fmla="*/ 2573333 h 2573333"/>
              <a:gd name="connsiteX5" fmla="*/ 50129 w 4902200"/>
              <a:gd name="connsiteY5" fmla="*/ 2573333 h 2573333"/>
              <a:gd name="connsiteX6" fmla="*/ 0 w 4902200"/>
              <a:gd name="connsiteY6" fmla="*/ 2523204 h 2573333"/>
              <a:gd name="connsiteX7" fmla="*/ 0 w 4902200"/>
              <a:gd name="connsiteY7" fmla="*/ 50129 h 2573333"/>
              <a:gd name="connsiteX8" fmla="*/ 50129 w 4902200"/>
              <a:gd name="connsiteY8" fmla="*/ 0 h 257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02200" h="2573333">
                <a:moveTo>
                  <a:pt x="50129" y="0"/>
                </a:moveTo>
                <a:lnTo>
                  <a:pt x="4852071" y="0"/>
                </a:lnTo>
                <a:cubicBezTo>
                  <a:pt x="4879756" y="0"/>
                  <a:pt x="4902200" y="22444"/>
                  <a:pt x="4902200" y="50129"/>
                </a:cubicBezTo>
                <a:lnTo>
                  <a:pt x="4902200" y="2523204"/>
                </a:lnTo>
                <a:cubicBezTo>
                  <a:pt x="4902200" y="2550889"/>
                  <a:pt x="4879756" y="2573333"/>
                  <a:pt x="4852071" y="2573333"/>
                </a:cubicBezTo>
                <a:lnTo>
                  <a:pt x="50129" y="2573333"/>
                </a:lnTo>
                <a:cubicBezTo>
                  <a:pt x="22444" y="2573333"/>
                  <a:pt x="0" y="2550889"/>
                  <a:pt x="0" y="2523204"/>
                </a:cubicBezTo>
                <a:lnTo>
                  <a:pt x="0" y="50129"/>
                </a:lnTo>
                <a:cubicBezTo>
                  <a:pt x="0" y="22444"/>
                  <a:pt x="22444" y="0"/>
                  <a:pt x="5012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4071B5-24AC-AE57-BE9E-8A5876A25EEF}"/>
              </a:ext>
            </a:extLst>
          </p:cNvPr>
          <p:cNvSpPr/>
          <p:nvPr/>
        </p:nvSpPr>
        <p:spPr>
          <a:xfrm>
            <a:off x="6007100" y="4081467"/>
            <a:ext cx="5041900" cy="2573333"/>
          </a:xfrm>
          <a:prstGeom prst="roundRect">
            <a:avLst>
              <a:gd name="adj" fmla="val 1948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국민 60% &quot;게임 즐겨&quot;…게임유저 90% 이상이 모바일게임 이용 | 연합뉴스">
            <a:extLst>
              <a:ext uri="{FF2B5EF4-FFF2-40B4-BE49-F238E27FC236}">
                <a16:creationId xmlns:a16="http://schemas.microsoft.com/office/drawing/2014/main" id="{FE1316E0-2312-1447-ABE7-CAAEB8AD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" t="2605" r="1807" b="28130"/>
          <a:stretch>
            <a:fillRect/>
          </a:stretch>
        </p:blipFill>
        <p:spPr bwMode="auto">
          <a:xfrm>
            <a:off x="-11176000" y="1043784"/>
            <a:ext cx="10083800" cy="2933700"/>
          </a:xfrm>
          <a:custGeom>
            <a:avLst/>
            <a:gdLst>
              <a:gd name="connsiteX0" fmla="*/ 57148 w 10083800"/>
              <a:gd name="connsiteY0" fmla="*/ 0 h 2933700"/>
              <a:gd name="connsiteX1" fmla="*/ 10026652 w 10083800"/>
              <a:gd name="connsiteY1" fmla="*/ 0 h 2933700"/>
              <a:gd name="connsiteX2" fmla="*/ 10083800 w 10083800"/>
              <a:gd name="connsiteY2" fmla="*/ 57148 h 2933700"/>
              <a:gd name="connsiteX3" fmla="*/ 10083800 w 10083800"/>
              <a:gd name="connsiteY3" fmla="*/ 2876552 h 2933700"/>
              <a:gd name="connsiteX4" fmla="*/ 10026652 w 10083800"/>
              <a:gd name="connsiteY4" fmla="*/ 2933700 h 2933700"/>
              <a:gd name="connsiteX5" fmla="*/ 57148 w 10083800"/>
              <a:gd name="connsiteY5" fmla="*/ 2933700 h 2933700"/>
              <a:gd name="connsiteX6" fmla="*/ 0 w 10083800"/>
              <a:gd name="connsiteY6" fmla="*/ 2876552 h 2933700"/>
              <a:gd name="connsiteX7" fmla="*/ 0 w 10083800"/>
              <a:gd name="connsiteY7" fmla="*/ 57148 h 2933700"/>
              <a:gd name="connsiteX8" fmla="*/ 57148 w 10083800"/>
              <a:gd name="connsiteY8" fmla="*/ 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83800" h="2933700">
                <a:moveTo>
                  <a:pt x="57148" y="0"/>
                </a:moveTo>
                <a:lnTo>
                  <a:pt x="10026652" y="0"/>
                </a:lnTo>
                <a:cubicBezTo>
                  <a:pt x="10058214" y="0"/>
                  <a:pt x="10083800" y="25586"/>
                  <a:pt x="10083800" y="57148"/>
                </a:cubicBezTo>
                <a:lnTo>
                  <a:pt x="10083800" y="2876552"/>
                </a:lnTo>
                <a:cubicBezTo>
                  <a:pt x="10083800" y="2908114"/>
                  <a:pt x="10058214" y="2933700"/>
                  <a:pt x="10026652" y="2933700"/>
                </a:cubicBezTo>
                <a:lnTo>
                  <a:pt x="57148" y="2933700"/>
                </a:lnTo>
                <a:cubicBezTo>
                  <a:pt x="25586" y="2933700"/>
                  <a:pt x="0" y="2908114"/>
                  <a:pt x="0" y="2876552"/>
                </a:cubicBezTo>
                <a:lnTo>
                  <a:pt x="0" y="57148"/>
                </a:lnTo>
                <a:cubicBezTo>
                  <a:pt x="0" y="25586"/>
                  <a:pt x="25586" y="0"/>
                  <a:pt x="5714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돈 벌 때 됐다&quot;...생성AI 각양각색 수익모델 투입 본격화 &lt; AI·엔터프라이즈 &lt; 기사본문 - 디지털투데이 (DigitalToday)">
            <a:extLst>
              <a:ext uri="{FF2B5EF4-FFF2-40B4-BE49-F238E27FC236}">
                <a16:creationId xmlns:a16="http://schemas.microsoft.com/office/drawing/2014/main" id="{59F984F5-67E1-EAAA-B8BF-AD723443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 b="6839"/>
          <a:stretch>
            <a:fillRect/>
          </a:stretch>
        </p:blipFill>
        <p:spPr bwMode="auto">
          <a:xfrm>
            <a:off x="13804900" y="4081468"/>
            <a:ext cx="5041900" cy="2573333"/>
          </a:xfrm>
          <a:custGeom>
            <a:avLst/>
            <a:gdLst>
              <a:gd name="connsiteX0" fmla="*/ 50129 w 5041900"/>
              <a:gd name="connsiteY0" fmla="*/ 0 h 2573333"/>
              <a:gd name="connsiteX1" fmla="*/ 4991771 w 5041900"/>
              <a:gd name="connsiteY1" fmla="*/ 0 h 2573333"/>
              <a:gd name="connsiteX2" fmla="*/ 5041900 w 5041900"/>
              <a:gd name="connsiteY2" fmla="*/ 50129 h 2573333"/>
              <a:gd name="connsiteX3" fmla="*/ 5041900 w 5041900"/>
              <a:gd name="connsiteY3" fmla="*/ 2523204 h 2573333"/>
              <a:gd name="connsiteX4" fmla="*/ 4991771 w 5041900"/>
              <a:gd name="connsiteY4" fmla="*/ 2573333 h 2573333"/>
              <a:gd name="connsiteX5" fmla="*/ 50129 w 5041900"/>
              <a:gd name="connsiteY5" fmla="*/ 2573333 h 2573333"/>
              <a:gd name="connsiteX6" fmla="*/ 0 w 5041900"/>
              <a:gd name="connsiteY6" fmla="*/ 2523204 h 2573333"/>
              <a:gd name="connsiteX7" fmla="*/ 0 w 5041900"/>
              <a:gd name="connsiteY7" fmla="*/ 50129 h 2573333"/>
              <a:gd name="connsiteX8" fmla="*/ 50129 w 5041900"/>
              <a:gd name="connsiteY8" fmla="*/ 0 h 257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1900" h="2573333">
                <a:moveTo>
                  <a:pt x="50129" y="0"/>
                </a:moveTo>
                <a:lnTo>
                  <a:pt x="4991771" y="0"/>
                </a:lnTo>
                <a:cubicBezTo>
                  <a:pt x="5019456" y="0"/>
                  <a:pt x="5041900" y="22444"/>
                  <a:pt x="5041900" y="50129"/>
                </a:cubicBezTo>
                <a:lnTo>
                  <a:pt x="5041900" y="2523204"/>
                </a:lnTo>
                <a:cubicBezTo>
                  <a:pt x="5041900" y="2550889"/>
                  <a:pt x="5019456" y="2573333"/>
                  <a:pt x="4991771" y="2573333"/>
                </a:cubicBezTo>
                <a:lnTo>
                  <a:pt x="50129" y="2573333"/>
                </a:lnTo>
                <a:cubicBezTo>
                  <a:pt x="22444" y="2573333"/>
                  <a:pt x="0" y="2550889"/>
                  <a:pt x="0" y="2523204"/>
                </a:cubicBezTo>
                <a:lnTo>
                  <a:pt x="0" y="50129"/>
                </a:lnTo>
                <a:cubicBezTo>
                  <a:pt x="0" y="22444"/>
                  <a:pt x="22444" y="0"/>
                  <a:pt x="5012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49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ABEA-F582-E1EC-9D35-BDC41E8E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954DA01-4D0C-D308-DC3B-261FBF921E33}"/>
              </a:ext>
            </a:extLst>
          </p:cNvPr>
          <p:cNvGrpSpPr/>
          <p:nvPr/>
        </p:nvGrpSpPr>
        <p:grpSpPr>
          <a:xfrm>
            <a:off x="-467117" y="99403"/>
            <a:ext cx="5303968" cy="784830"/>
            <a:chOff x="-467117" y="99403"/>
            <a:chExt cx="5303968" cy="7848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E6CAD-0547-FD44-B632-EBE6C7A71CA4}"/>
                </a:ext>
              </a:extLst>
            </p:cNvPr>
            <p:cNvSpPr txBox="1"/>
            <p:nvPr/>
          </p:nvSpPr>
          <p:spPr>
            <a:xfrm>
              <a:off x="-467117" y="99403"/>
              <a:ext cx="530396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개발 키워드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3CB8455-2312-48B6-A885-5F6E6686B3AE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80D446-747B-CC28-C41F-E78CE2250CB1}"/>
              </a:ext>
            </a:extLst>
          </p:cNvPr>
          <p:cNvSpPr/>
          <p:nvPr/>
        </p:nvSpPr>
        <p:spPr>
          <a:xfrm>
            <a:off x="965200" y="1041400"/>
            <a:ext cx="10083800" cy="2933700"/>
          </a:xfrm>
          <a:prstGeom prst="roundRect">
            <a:avLst>
              <a:gd name="adj" fmla="val 1948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브랜드의_시간과_공간+1 &lt; 칼럼 &lt; 오피니언 &lt; 기사본문 - The PR 더피알">
            <a:extLst>
              <a:ext uri="{FF2B5EF4-FFF2-40B4-BE49-F238E27FC236}">
                <a16:creationId xmlns:a16="http://schemas.microsoft.com/office/drawing/2014/main" id="{B33DE928-C688-4A76-8488-3916C4DA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" r="13837" b="29401"/>
          <a:stretch>
            <a:fillRect/>
          </a:stretch>
        </p:blipFill>
        <p:spPr bwMode="auto">
          <a:xfrm>
            <a:off x="965200" y="4081468"/>
            <a:ext cx="4902200" cy="2573333"/>
          </a:xfrm>
          <a:custGeom>
            <a:avLst/>
            <a:gdLst>
              <a:gd name="connsiteX0" fmla="*/ 50129 w 4902200"/>
              <a:gd name="connsiteY0" fmla="*/ 0 h 2573333"/>
              <a:gd name="connsiteX1" fmla="*/ 4852071 w 4902200"/>
              <a:gd name="connsiteY1" fmla="*/ 0 h 2573333"/>
              <a:gd name="connsiteX2" fmla="*/ 4902200 w 4902200"/>
              <a:gd name="connsiteY2" fmla="*/ 50129 h 2573333"/>
              <a:gd name="connsiteX3" fmla="*/ 4902200 w 4902200"/>
              <a:gd name="connsiteY3" fmla="*/ 2523204 h 2573333"/>
              <a:gd name="connsiteX4" fmla="*/ 4852071 w 4902200"/>
              <a:gd name="connsiteY4" fmla="*/ 2573333 h 2573333"/>
              <a:gd name="connsiteX5" fmla="*/ 50129 w 4902200"/>
              <a:gd name="connsiteY5" fmla="*/ 2573333 h 2573333"/>
              <a:gd name="connsiteX6" fmla="*/ 0 w 4902200"/>
              <a:gd name="connsiteY6" fmla="*/ 2523204 h 2573333"/>
              <a:gd name="connsiteX7" fmla="*/ 0 w 4902200"/>
              <a:gd name="connsiteY7" fmla="*/ 50129 h 2573333"/>
              <a:gd name="connsiteX8" fmla="*/ 50129 w 4902200"/>
              <a:gd name="connsiteY8" fmla="*/ 0 h 257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02200" h="2573333">
                <a:moveTo>
                  <a:pt x="50129" y="0"/>
                </a:moveTo>
                <a:lnTo>
                  <a:pt x="4852071" y="0"/>
                </a:lnTo>
                <a:cubicBezTo>
                  <a:pt x="4879756" y="0"/>
                  <a:pt x="4902200" y="22444"/>
                  <a:pt x="4902200" y="50129"/>
                </a:cubicBezTo>
                <a:lnTo>
                  <a:pt x="4902200" y="2523204"/>
                </a:lnTo>
                <a:cubicBezTo>
                  <a:pt x="4902200" y="2550889"/>
                  <a:pt x="4879756" y="2573333"/>
                  <a:pt x="4852071" y="2573333"/>
                </a:cubicBezTo>
                <a:lnTo>
                  <a:pt x="50129" y="2573333"/>
                </a:lnTo>
                <a:cubicBezTo>
                  <a:pt x="22444" y="2573333"/>
                  <a:pt x="0" y="2550889"/>
                  <a:pt x="0" y="2523204"/>
                </a:cubicBezTo>
                <a:lnTo>
                  <a:pt x="0" y="50129"/>
                </a:lnTo>
                <a:cubicBezTo>
                  <a:pt x="0" y="22444"/>
                  <a:pt x="22444" y="0"/>
                  <a:pt x="5012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CD4A93-B1B8-7E2B-E780-F2FDC5691EE0}"/>
              </a:ext>
            </a:extLst>
          </p:cNvPr>
          <p:cNvSpPr/>
          <p:nvPr/>
        </p:nvSpPr>
        <p:spPr>
          <a:xfrm>
            <a:off x="6007100" y="4081467"/>
            <a:ext cx="5041900" cy="2573333"/>
          </a:xfrm>
          <a:prstGeom prst="roundRect">
            <a:avLst>
              <a:gd name="adj" fmla="val 1948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국민 60% &quot;게임 즐겨&quot;…게임유저 90% 이상이 모바일게임 이용 | 연합뉴스">
            <a:extLst>
              <a:ext uri="{FF2B5EF4-FFF2-40B4-BE49-F238E27FC236}">
                <a16:creationId xmlns:a16="http://schemas.microsoft.com/office/drawing/2014/main" id="{464BF4BE-4274-9A65-E529-436D741F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" t="2605" r="1807" b="28130"/>
          <a:stretch>
            <a:fillRect/>
          </a:stretch>
        </p:blipFill>
        <p:spPr bwMode="auto">
          <a:xfrm>
            <a:off x="965200" y="1043784"/>
            <a:ext cx="10083800" cy="2933700"/>
          </a:xfrm>
          <a:custGeom>
            <a:avLst/>
            <a:gdLst>
              <a:gd name="connsiteX0" fmla="*/ 57148 w 10083800"/>
              <a:gd name="connsiteY0" fmla="*/ 0 h 2933700"/>
              <a:gd name="connsiteX1" fmla="*/ 10026652 w 10083800"/>
              <a:gd name="connsiteY1" fmla="*/ 0 h 2933700"/>
              <a:gd name="connsiteX2" fmla="*/ 10083800 w 10083800"/>
              <a:gd name="connsiteY2" fmla="*/ 57148 h 2933700"/>
              <a:gd name="connsiteX3" fmla="*/ 10083800 w 10083800"/>
              <a:gd name="connsiteY3" fmla="*/ 2876552 h 2933700"/>
              <a:gd name="connsiteX4" fmla="*/ 10026652 w 10083800"/>
              <a:gd name="connsiteY4" fmla="*/ 2933700 h 2933700"/>
              <a:gd name="connsiteX5" fmla="*/ 57148 w 10083800"/>
              <a:gd name="connsiteY5" fmla="*/ 2933700 h 2933700"/>
              <a:gd name="connsiteX6" fmla="*/ 0 w 10083800"/>
              <a:gd name="connsiteY6" fmla="*/ 2876552 h 2933700"/>
              <a:gd name="connsiteX7" fmla="*/ 0 w 10083800"/>
              <a:gd name="connsiteY7" fmla="*/ 57148 h 2933700"/>
              <a:gd name="connsiteX8" fmla="*/ 57148 w 10083800"/>
              <a:gd name="connsiteY8" fmla="*/ 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83800" h="2933700">
                <a:moveTo>
                  <a:pt x="57148" y="0"/>
                </a:moveTo>
                <a:lnTo>
                  <a:pt x="10026652" y="0"/>
                </a:lnTo>
                <a:cubicBezTo>
                  <a:pt x="10058214" y="0"/>
                  <a:pt x="10083800" y="25586"/>
                  <a:pt x="10083800" y="57148"/>
                </a:cubicBezTo>
                <a:lnTo>
                  <a:pt x="10083800" y="2876552"/>
                </a:lnTo>
                <a:cubicBezTo>
                  <a:pt x="10083800" y="2908114"/>
                  <a:pt x="10058214" y="2933700"/>
                  <a:pt x="10026652" y="2933700"/>
                </a:cubicBezTo>
                <a:lnTo>
                  <a:pt x="57148" y="2933700"/>
                </a:lnTo>
                <a:cubicBezTo>
                  <a:pt x="25586" y="2933700"/>
                  <a:pt x="0" y="2908114"/>
                  <a:pt x="0" y="2876552"/>
                </a:cubicBezTo>
                <a:lnTo>
                  <a:pt x="0" y="57148"/>
                </a:lnTo>
                <a:cubicBezTo>
                  <a:pt x="0" y="25586"/>
                  <a:pt x="25586" y="0"/>
                  <a:pt x="5714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돈 벌 때 됐다&quot;...생성AI 각양각색 수익모델 투입 본격화 &lt; AI·엔터프라이즈 &lt; 기사본문 - 디지털투데이 (DigitalToday)">
            <a:extLst>
              <a:ext uri="{FF2B5EF4-FFF2-40B4-BE49-F238E27FC236}">
                <a16:creationId xmlns:a16="http://schemas.microsoft.com/office/drawing/2014/main" id="{133E9A3F-1C92-1136-71C6-CDC25804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 b="6839"/>
          <a:stretch>
            <a:fillRect/>
          </a:stretch>
        </p:blipFill>
        <p:spPr bwMode="auto">
          <a:xfrm>
            <a:off x="6007100" y="4081468"/>
            <a:ext cx="5041900" cy="2573333"/>
          </a:xfrm>
          <a:custGeom>
            <a:avLst/>
            <a:gdLst>
              <a:gd name="connsiteX0" fmla="*/ 50129 w 5041900"/>
              <a:gd name="connsiteY0" fmla="*/ 0 h 2573333"/>
              <a:gd name="connsiteX1" fmla="*/ 4991771 w 5041900"/>
              <a:gd name="connsiteY1" fmla="*/ 0 h 2573333"/>
              <a:gd name="connsiteX2" fmla="*/ 5041900 w 5041900"/>
              <a:gd name="connsiteY2" fmla="*/ 50129 h 2573333"/>
              <a:gd name="connsiteX3" fmla="*/ 5041900 w 5041900"/>
              <a:gd name="connsiteY3" fmla="*/ 2523204 h 2573333"/>
              <a:gd name="connsiteX4" fmla="*/ 4991771 w 5041900"/>
              <a:gd name="connsiteY4" fmla="*/ 2573333 h 2573333"/>
              <a:gd name="connsiteX5" fmla="*/ 50129 w 5041900"/>
              <a:gd name="connsiteY5" fmla="*/ 2573333 h 2573333"/>
              <a:gd name="connsiteX6" fmla="*/ 0 w 5041900"/>
              <a:gd name="connsiteY6" fmla="*/ 2523204 h 2573333"/>
              <a:gd name="connsiteX7" fmla="*/ 0 w 5041900"/>
              <a:gd name="connsiteY7" fmla="*/ 50129 h 2573333"/>
              <a:gd name="connsiteX8" fmla="*/ 50129 w 5041900"/>
              <a:gd name="connsiteY8" fmla="*/ 0 h 257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1900" h="2573333">
                <a:moveTo>
                  <a:pt x="50129" y="0"/>
                </a:moveTo>
                <a:lnTo>
                  <a:pt x="4991771" y="0"/>
                </a:lnTo>
                <a:cubicBezTo>
                  <a:pt x="5019456" y="0"/>
                  <a:pt x="5041900" y="22444"/>
                  <a:pt x="5041900" y="50129"/>
                </a:cubicBezTo>
                <a:lnTo>
                  <a:pt x="5041900" y="2523204"/>
                </a:lnTo>
                <a:cubicBezTo>
                  <a:pt x="5041900" y="2550889"/>
                  <a:pt x="5019456" y="2573333"/>
                  <a:pt x="4991771" y="2573333"/>
                </a:cubicBezTo>
                <a:lnTo>
                  <a:pt x="50129" y="2573333"/>
                </a:lnTo>
                <a:cubicBezTo>
                  <a:pt x="22444" y="2573333"/>
                  <a:pt x="0" y="2550889"/>
                  <a:pt x="0" y="2523204"/>
                </a:cubicBezTo>
                <a:lnTo>
                  <a:pt x="0" y="50129"/>
                </a:lnTo>
                <a:cubicBezTo>
                  <a:pt x="0" y="22444"/>
                  <a:pt x="22444" y="0"/>
                  <a:pt x="5012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50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F7F5-231D-5F52-A9F7-6202327A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원, 다채로움, 예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B690D1-D7E6-38EA-9A4B-8699C2860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3089">
            <a:off x="6539926" y="1419478"/>
            <a:ext cx="1953772" cy="316687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C0E463-5085-4965-89FC-8E063C1CAD2A}"/>
              </a:ext>
            </a:extLst>
          </p:cNvPr>
          <p:cNvGrpSpPr/>
          <p:nvPr/>
        </p:nvGrpSpPr>
        <p:grpSpPr>
          <a:xfrm>
            <a:off x="8340949" y="108015"/>
            <a:ext cx="3387621" cy="5680101"/>
            <a:chOff x="5096851" y="1177899"/>
            <a:chExt cx="3387621" cy="5680101"/>
          </a:xfrm>
        </p:grpSpPr>
        <p:pic>
          <p:nvPicPr>
            <p:cNvPr id="4098" name="Picture 2" descr="스마트 폰 벡터 - Freepik에서 무료 고품질 벡터를 다운로드하세요 | Freepik">
              <a:extLst>
                <a:ext uri="{FF2B5EF4-FFF2-40B4-BE49-F238E27FC236}">
                  <a16:creationId xmlns:a16="http://schemas.microsoft.com/office/drawing/2014/main" id="{864CABBF-0F66-4A7D-DDFC-3CF2CE68E1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8" t="9404" r="24466" b="9666"/>
            <a:stretch>
              <a:fillRect/>
            </a:stretch>
          </p:blipFill>
          <p:spPr bwMode="auto">
            <a:xfrm>
              <a:off x="5096851" y="1177899"/>
              <a:ext cx="3387621" cy="568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817FA45-4C61-F8F8-5FF7-DAF42F781EF7}"/>
                </a:ext>
              </a:extLst>
            </p:cNvPr>
            <p:cNvSpPr/>
            <p:nvPr/>
          </p:nvSpPr>
          <p:spPr>
            <a:xfrm>
              <a:off x="5252483" y="1499191"/>
              <a:ext cx="3040911" cy="5146159"/>
            </a:xfrm>
            <a:prstGeom prst="roundRect">
              <a:avLst>
                <a:gd name="adj" fmla="val 3926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C1C1369-1C36-6A7F-0058-5A841673836B}"/>
                </a:ext>
              </a:extLst>
            </p:cNvPr>
            <p:cNvSpPr/>
            <p:nvPr/>
          </p:nvSpPr>
          <p:spPr>
            <a:xfrm>
              <a:off x="5305027" y="1391704"/>
              <a:ext cx="2956468" cy="5243013"/>
            </a:xfrm>
            <a:prstGeom prst="roundRect">
              <a:avLst>
                <a:gd name="adj" fmla="val 5005"/>
              </a:avLst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85460E-AF54-AE8E-3E60-BDB5BD7A1665}"/>
              </a:ext>
            </a:extLst>
          </p:cNvPr>
          <p:cNvGrpSpPr/>
          <p:nvPr/>
        </p:nvGrpSpPr>
        <p:grpSpPr>
          <a:xfrm>
            <a:off x="6341260" y="3427929"/>
            <a:ext cx="4155010" cy="3203056"/>
            <a:chOff x="5862026" y="3226757"/>
            <a:chExt cx="4155010" cy="320305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130F7EA-6022-2E01-EED3-625AF18D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74" b="94402" l="7662" r="91228">
                          <a14:foregroundMark x1="52891" y1="92719" x2="52891" y2="92719"/>
                          <a14:foregroundMark x1="57135" y1="87669" x2="53774" y2="91731"/>
                          <a14:foregroundMark x1="29621" y1="94402" x2="29621" y2="94402"/>
                          <a14:foregroundMark x1="31045" y1="93999" x2="31045" y2="93999"/>
                          <a14:foregroundMark x1="7662" y1="63813" x2="7662" y2="63813"/>
                          <a14:foregroundMark x1="7776" y1="59056" x2="7662" y2="65203"/>
                          <a14:foregroundMark x1="91228" y1="38127" x2="91228" y2="38127"/>
                          <a14:foregroundMark x1="91114" y1="45005" x2="91114" y2="45005"/>
                          <a14:foregroundMark x1="41954" y1="9074" x2="41954" y2="90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2176" y="3226757"/>
              <a:ext cx="4114860" cy="3203056"/>
            </a:xfrm>
            <a:prstGeom prst="rect">
              <a:avLst/>
            </a:prstGeom>
          </p:spPr>
        </p:pic>
        <p:pic>
          <p:nvPicPr>
            <p:cNvPr id="19" name="그림 18" descr="삼각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0366D61-67A5-6CB1-B0A0-0ECA69129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5862026" y="4807166"/>
              <a:ext cx="687104" cy="511688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EDFECD-EAEC-A22D-6665-AD7EBB8802A6}"/>
              </a:ext>
            </a:extLst>
          </p:cNvPr>
          <p:cNvSpPr/>
          <p:nvPr/>
        </p:nvSpPr>
        <p:spPr>
          <a:xfrm>
            <a:off x="340550" y="1167002"/>
            <a:ext cx="3232298" cy="598938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ACB733-19AD-48F2-7BB7-9406EB311D5C}"/>
              </a:ext>
            </a:extLst>
          </p:cNvPr>
          <p:cNvSpPr/>
          <p:nvPr/>
        </p:nvSpPr>
        <p:spPr>
          <a:xfrm>
            <a:off x="340549" y="1660550"/>
            <a:ext cx="5470041" cy="470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B460694-6865-829B-BFCA-617C2116055C}"/>
              </a:ext>
            </a:extLst>
          </p:cNvPr>
          <p:cNvGrpSpPr/>
          <p:nvPr/>
        </p:nvGrpSpPr>
        <p:grpSpPr>
          <a:xfrm>
            <a:off x="954376" y="1879432"/>
            <a:ext cx="5664879" cy="683059"/>
            <a:chOff x="375153" y="1825571"/>
            <a:chExt cx="5664879" cy="6830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18245F-3B18-9FDF-CAD1-6E0F4028C227}"/>
                </a:ext>
              </a:extLst>
            </p:cNvPr>
            <p:cNvSpPr txBox="1"/>
            <p:nvPr/>
          </p:nvSpPr>
          <p:spPr>
            <a:xfrm>
              <a:off x="375153" y="1825571"/>
              <a:ext cx="23954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게임 이름 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84DE9A3-B1BC-1CA6-20A7-E160AB028D33}"/>
                </a:ext>
              </a:extLst>
            </p:cNvPr>
            <p:cNvSpPr txBox="1"/>
            <p:nvPr/>
          </p:nvSpPr>
          <p:spPr>
            <a:xfrm>
              <a:off x="974490" y="2139298"/>
              <a:ext cx="5065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Gem Rush (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잼러쉬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151F6F2-A871-E014-9A5E-61B956AF151A}"/>
              </a:ext>
            </a:extLst>
          </p:cNvPr>
          <p:cNvGrpSpPr/>
          <p:nvPr/>
        </p:nvGrpSpPr>
        <p:grpSpPr>
          <a:xfrm>
            <a:off x="1371817" y="2883413"/>
            <a:ext cx="5260501" cy="1016192"/>
            <a:chOff x="779189" y="1825571"/>
            <a:chExt cx="5260501" cy="86196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E78ED2-F5BF-5106-E1BA-8AE652270D08}"/>
                </a:ext>
              </a:extLst>
            </p:cNvPr>
            <p:cNvSpPr txBox="1"/>
            <p:nvPr/>
          </p:nvSpPr>
          <p:spPr>
            <a:xfrm>
              <a:off x="779189" y="1825571"/>
              <a:ext cx="2395458" cy="37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및 출시 일자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747DBF-329B-7BFE-3689-F9BA33CCAB0D}"/>
                </a:ext>
              </a:extLst>
            </p:cNvPr>
            <p:cNvSpPr txBox="1"/>
            <p:nvPr/>
          </p:nvSpPr>
          <p:spPr>
            <a:xfrm>
              <a:off x="974490" y="2139297"/>
              <a:ext cx="5065200" cy="548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24/12/06 ~ 25/03/26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개월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출시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25/04/26 ~ </a:t>
              </a:r>
              <a:r>
                <a:rPr lang="en-US" altLang="ko-KR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ing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1361859-A425-B41F-4E37-5DF369C14537}"/>
              </a:ext>
            </a:extLst>
          </p:cNvPr>
          <p:cNvGrpSpPr/>
          <p:nvPr/>
        </p:nvGrpSpPr>
        <p:grpSpPr>
          <a:xfrm>
            <a:off x="684632" y="4034032"/>
            <a:ext cx="5664879" cy="803275"/>
            <a:chOff x="375153" y="1825571"/>
            <a:chExt cx="5664879" cy="68305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7294B5-6DF5-4161-3574-6066229D9784}"/>
                </a:ext>
              </a:extLst>
            </p:cNvPr>
            <p:cNvSpPr txBox="1"/>
            <p:nvPr/>
          </p:nvSpPr>
          <p:spPr>
            <a:xfrm>
              <a:off x="375153" y="1825571"/>
              <a:ext cx="23954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장르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418CEA-62AB-B75E-5676-88F8F31EB9D0}"/>
                </a:ext>
              </a:extLst>
            </p:cNvPr>
            <p:cNvSpPr txBox="1"/>
            <p:nvPr/>
          </p:nvSpPr>
          <p:spPr>
            <a:xfrm>
              <a:off x="974490" y="2139298"/>
              <a:ext cx="5065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캐주얼 퍼즐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64573B-0F81-4665-CB1C-2F85C9482D1D}"/>
              </a:ext>
            </a:extLst>
          </p:cNvPr>
          <p:cNvGrpSpPr/>
          <p:nvPr/>
        </p:nvGrpSpPr>
        <p:grpSpPr>
          <a:xfrm>
            <a:off x="-208334" y="5063304"/>
            <a:ext cx="5920425" cy="1237057"/>
            <a:chOff x="375154" y="1825571"/>
            <a:chExt cx="5664878" cy="123705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EDBEC4-F67E-A370-A34E-8CA0679668D2}"/>
                </a:ext>
              </a:extLst>
            </p:cNvPr>
            <p:cNvSpPr txBox="1"/>
            <p:nvPr/>
          </p:nvSpPr>
          <p:spPr>
            <a:xfrm>
              <a:off x="375154" y="1825571"/>
              <a:ext cx="208146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소개말</a:t>
              </a:r>
              <a:endParaRPr lang="en-US" altLang="ko-KR" sz="23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818095-AC2F-75E3-7D62-4421FFF34452}"/>
                </a:ext>
              </a:extLst>
            </p:cNvPr>
            <p:cNvSpPr txBox="1"/>
            <p:nvPr/>
          </p:nvSpPr>
          <p:spPr>
            <a:xfrm>
              <a:off x="974490" y="2139298"/>
              <a:ext cx="5065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잼러쉬는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간단한 터치 한번으로 플레이가 가능한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킬링타임용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캐주얼 퍼즐게임 입니다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대포에서 나오는 광물을 통해 다른 광물을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진화시켜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보세요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EAAA23-506F-67EB-7610-DEC21A618C7D}"/>
              </a:ext>
            </a:extLst>
          </p:cNvPr>
          <p:cNvSpPr/>
          <p:nvPr/>
        </p:nvSpPr>
        <p:spPr>
          <a:xfrm>
            <a:off x="563526" y="1772780"/>
            <a:ext cx="922857" cy="89636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B926C9-E049-2EAD-447B-627D313546EB}"/>
              </a:ext>
            </a:extLst>
          </p:cNvPr>
          <p:cNvSpPr/>
          <p:nvPr/>
        </p:nvSpPr>
        <p:spPr>
          <a:xfrm>
            <a:off x="563526" y="2908002"/>
            <a:ext cx="922857" cy="89636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1A5A479-CED9-931D-B320-8ADAA07E4CE0}"/>
              </a:ext>
            </a:extLst>
          </p:cNvPr>
          <p:cNvSpPr/>
          <p:nvPr/>
        </p:nvSpPr>
        <p:spPr>
          <a:xfrm>
            <a:off x="563526" y="4039520"/>
            <a:ext cx="922857" cy="896364"/>
          </a:xfrm>
          <a:prstGeom prst="rect">
            <a:avLst/>
          </a:prstGeom>
          <a:solidFill>
            <a:srgbClr val="E8E8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DC77162-95E1-5F00-CB2D-42D6DC0EBFD8}"/>
              </a:ext>
            </a:extLst>
          </p:cNvPr>
          <p:cNvCxnSpPr/>
          <p:nvPr/>
        </p:nvCxnSpPr>
        <p:spPr>
          <a:xfrm>
            <a:off x="340549" y="2785533"/>
            <a:ext cx="547004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2102FD3-75FC-1A3B-0B20-C0180D610DBD}"/>
              </a:ext>
            </a:extLst>
          </p:cNvPr>
          <p:cNvCxnSpPr/>
          <p:nvPr/>
        </p:nvCxnSpPr>
        <p:spPr>
          <a:xfrm>
            <a:off x="340549" y="3920067"/>
            <a:ext cx="547004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9BC1357-0DA8-FFC0-9926-966831164B7A}"/>
              </a:ext>
            </a:extLst>
          </p:cNvPr>
          <p:cNvCxnSpPr/>
          <p:nvPr/>
        </p:nvCxnSpPr>
        <p:spPr>
          <a:xfrm>
            <a:off x="340549" y="5063304"/>
            <a:ext cx="547004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00" name="Picture 4" descr="게임 패드 - 무료 과학 기술개 아이콘">
            <a:extLst>
              <a:ext uri="{FF2B5EF4-FFF2-40B4-BE49-F238E27FC236}">
                <a16:creationId xmlns:a16="http://schemas.microsoft.com/office/drawing/2014/main" id="{1DAE47AF-E87A-F752-08DA-DBE9E480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5" y="1782708"/>
            <a:ext cx="922856" cy="9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달력 - 무료 시간과 날짜개 아이콘">
            <a:extLst>
              <a:ext uri="{FF2B5EF4-FFF2-40B4-BE49-F238E27FC236}">
                <a16:creationId xmlns:a16="http://schemas.microsoft.com/office/drawing/2014/main" id="{7DA6F056-AF1E-D60A-55DA-60C4B34E1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796" y="2906548"/>
            <a:ext cx="864656" cy="8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퍼즐 - 무료 사업개 아이콘">
            <a:extLst>
              <a:ext uri="{FF2B5EF4-FFF2-40B4-BE49-F238E27FC236}">
                <a16:creationId xmlns:a16="http://schemas.microsoft.com/office/drawing/2014/main" id="{91D3343E-CD9B-3218-BD7B-DAD480A58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6" y="4046022"/>
            <a:ext cx="864656" cy="8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C514F60-57EC-042D-CB82-8124B1F9AC56}"/>
              </a:ext>
            </a:extLst>
          </p:cNvPr>
          <p:cNvSpPr txBox="1"/>
          <p:nvPr/>
        </p:nvSpPr>
        <p:spPr>
          <a:xfrm>
            <a:off x="340549" y="1204036"/>
            <a:ext cx="32322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잼러쉬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간단소개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0EBB15-1F51-8D71-D8A0-BBF5E6994AAC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9CDBBC-5A71-0EA1-B8AB-04B72B1103E1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45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잼러쉬</a:t>
              </a:r>
              <a:endParaRPr lang="ko-KR" altLang="en-US" sz="45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C1D4DEF-DAC9-5510-E234-56FB187AE481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654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B1DE-C479-F663-9470-5D2196C06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F8091C-E2AB-B0D4-8E85-D320D7650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2" b="1005"/>
          <a:stretch>
            <a:fillRect/>
          </a:stretch>
        </p:blipFill>
        <p:spPr>
          <a:xfrm>
            <a:off x="112011" y="884233"/>
            <a:ext cx="3016250" cy="4457700"/>
          </a:xfrm>
          <a:custGeom>
            <a:avLst/>
            <a:gdLst>
              <a:gd name="connsiteX0" fmla="*/ 233906 w 3016250"/>
              <a:gd name="connsiteY0" fmla="*/ 0 h 4457700"/>
              <a:gd name="connsiteX1" fmla="*/ 2782344 w 3016250"/>
              <a:gd name="connsiteY1" fmla="*/ 0 h 4457700"/>
              <a:gd name="connsiteX2" fmla="*/ 2968153 w 3016250"/>
              <a:gd name="connsiteY2" fmla="*/ 56757 h 4457700"/>
              <a:gd name="connsiteX3" fmla="*/ 3016250 w 3016250"/>
              <a:gd name="connsiteY3" fmla="*/ 96441 h 4457700"/>
              <a:gd name="connsiteX4" fmla="*/ 3016250 w 3016250"/>
              <a:gd name="connsiteY4" fmla="*/ 4361260 h 4457700"/>
              <a:gd name="connsiteX5" fmla="*/ 2968153 w 3016250"/>
              <a:gd name="connsiteY5" fmla="*/ 4400943 h 4457700"/>
              <a:gd name="connsiteX6" fmla="*/ 2782344 w 3016250"/>
              <a:gd name="connsiteY6" fmla="*/ 4457700 h 4457700"/>
              <a:gd name="connsiteX7" fmla="*/ 233906 w 3016250"/>
              <a:gd name="connsiteY7" fmla="*/ 4457700 h 4457700"/>
              <a:gd name="connsiteX8" fmla="*/ 48097 w 3016250"/>
              <a:gd name="connsiteY8" fmla="*/ 4400943 h 4457700"/>
              <a:gd name="connsiteX9" fmla="*/ 0 w 3016250"/>
              <a:gd name="connsiteY9" fmla="*/ 4361260 h 4457700"/>
              <a:gd name="connsiteX10" fmla="*/ 0 w 3016250"/>
              <a:gd name="connsiteY10" fmla="*/ 96441 h 4457700"/>
              <a:gd name="connsiteX11" fmla="*/ 48097 w 3016250"/>
              <a:gd name="connsiteY11" fmla="*/ 56757 h 4457700"/>
              <a:gd name="connsiteX12" fmla="*/ 233906 w 3016250"/>
              <a:gd name="connsiteY12" fmla="*/ 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16250" h="4457700">
                <a:moveTo>
                  <a:pt x="233906" y="0"/>
                </a:moveTo>
                <a:lnTo>
                  <a:pt x="2782344" y="0"/>
                </a:lnTo>
                <a:cubicBezTo>
                  <a:pt x="2851172" y="0"/>
                  <a:pt x="2915113" y="20924"/>
                  <a:pt x="2968153" y="56757"/>
                </a:cubicBezTo>
                <a:lnTo>
                  <a:pt x="3016250" y="96441"/>
                </a:lnTo>
                <a:lnTo>
                  <a:pt x="3016250" y="4361260"/>
                </a:lnTo>
                <a:lnTo>
                  <a:pt x="2968153" y="4400943"/>
                </a:lnTo>
                <a:cubicBezTo>
                  <a:pt x="2915113" y="4436777"/>
                  <a:pt x="2851172" y="4457700"/>
                  <a:pt x="2782344" y="4457700"/>
                </a:cubicBezTo>
                <a:lnTo>
                  <a:pt x="233906" y="4457700"/>
                </a:lnTo>
                <a:cubicBezTo>
                  <a:pt x="165078" y="4457700"/>
                  <a:pt x="101137" y="4436777"/>
                  <a:pt x="48097" y="4400943"/>
                </a:cubicBezTo>
                <a:lnTo>
                  <a:pt x="0" y="4361260"/>
                </a:lnTo>
                <a:lnTo>
                  <a:pt x="0" y="96441"/>
                </a:lnTo>
                <a:lnTo>
                  <a:pt x="48097" y="56757"/>
                </a:lnTo>
                <a:cubicBezTo>
                  <a:pt x="101137" y="20924"/>
                  <a:pt x="165078" y="0"/>
                  <a:pt x="233906" y="0"/>
                </a:cubicBezTo>
                <a:close/>
              </a:path>
            </a:pathLst>
          </a:custGeom>
        </p:spPr>
      </p:pic>
      <p:pic>
        <p:nvPicPr>
          <p:cNvPr id="20" name="그림 1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01C169-40F9-1F7A-1BA6-616B77822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0" b="1007"/>
          <a:stretch>
            <a:fillRect/>
          </a:stretch>
        </p:blipFill>
        <p:spPr>
          <a:xfrm>
            <a:off x="3117628" y="884233"/>
            <a:ext cx="3022600" cy="4457700"/>
          </a:xfrm>
          <a:custGeom>
            <a:avLst/>
            <a:gdLst>
              <a:gd name="connsiteX0" fmla="*/ 237081 w 3022600"/>
              <a:gd name="connsiteY0" fmla="*/ 0 h 4457700"/>
              <a:gd name="connsiteX1" fmla="*/ 2785519 w 3022600"/>
              <a:gd name="connsiteY1" fmla="*/ 0 h 4457700"/>
              <a:gd name="connsiteX2" fmla="*/ 3020513 w 3022600"/>
              <a:gd name="connsiteY2" fmla="*/ 97338 h 4457700"/>
              <a:gd name="connsiteX3" fmla="*/ 3022600 w 3022600"/>
              <a:gd name="connsiteY3" fmla="*/ 99868 h 4457700"/>
              <a:gd name="connsiteX4" fmla="*/ 3022600 w 3022600"/>
              <a:gd name="connsiteY4" fmla="*/ 4357832 h 4457700"/>
              <a:gd name="connsiteX5" fmla="*/ 3020513 w 3022600"/>
              <a:gd name="connsiteY5" fmla="*/ 4360363 h 4457700"/>
              <a:gd name="connsiteX6" fmla="*/ 2785519 w 3022600"/>
              <a:gd name="connsiteY6" fmla="*/ 4457700 h 4457700"/>
              <a:gd name="connsiteX7" fmla="*/ 237081 w 3022600"/>
              <a:gd name="connsiteY7" fmla="*/ 4457700 h 4457700"/>
              <a:gd name="connsiteX8" fmla="*/ 2088 w 3022600"/>
              <a:gd name="connsiteY8" fmla="*/ 4360363 h 4457700"/>
              <a:gd name="connsiteX9" fmla="*/ 0 w 3022600"/>
              <a:gd name="connsiteY9" fmla="*/ 4357832 h 4457700"/>
              <a:gd name="connsiteX10" fmla="*/ 0 w 3022600"/>
              <a:gd name="connsiteY10" fmla="*/ 99868 h 4457700"/>
              <a:gd name="connsiteX11" fmla="*/ 2088 w 3022600"/>
              <a:gd name="connsiteY11" fmla="*/ 97338 h 4457700"/>
              <a:gd name="connsiteX12" fmla="*/ 237081 w 3022600"/>
              <a:gd name="connsiteY12" fmla="*/ 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22600" h="4457700">
                <a:moveTo>
                  <a:pt x="237081" y="0"/>
                </a:moveTo>
                <a:lnTo>
                  <a:pt x="2785519" y="0"/>
                </a:lnTo>
                <a:cubicBezTo>
                  <a:pt x="2877290" y="0"/>
                  <a:pt x="2960372" y="37198"/>
                  <a:pt x="3020513" y="97338"/>
                </a:cubicBezTo>
                <a:lnTo>
                  <a:pt x="3022600" y="99868"/>
                </a:lnTo>
                <a:lnTo>
                  <a:pt x="3022600" y="4357832"/>
                </a:lnTo>
                <a:lnTo>
                  <a:pt x="3020513" y="4360363"/>
                </a:lnTo>
                <a:cubicBezTo>
                  <a:pt x="2960372" y="4420503"/>
                  <a:pt x="2877290" y="4457700"/>
                  <a:pt x="2785519" y="4457700"/>
                </a:cubicBezTo>
                <a:lnTo>
                  <a:pt x="237081" y="4457700"/>
                </a:lnTo>
                <a:cubicBezTo>
                  <a:pt x="145311" y="4457700"/>
                  <a:pt x="62228" y="4420503"/>
                  <a:pt x="2088" y="4360363"/>
                </a:cubicBezTo>
                <a:lnTo>
                  <a:pt x="0" y="4357832"/>
                </a:lnTo>
                <a:lnTo>
                  <a:pt x="0" y="99868"/>
                </a:lnTo>
                <a:lnTo>
                  <a:pt x="2088" y="97338"/>
                </a:lnTo>
                <a:cubicBezTo>
                  <a:pt x="62228" y="37198"/>
                  <a:pt x="145311" y="0"/>
                  <a:pt x="237081" y="0"/>
                </a:cubicBezTo>
                <a:close/>
              </a:path>
            </a:pathLst>
          </a:custGeom>
        </p:spPr>
      </p:pic>
      <p:pic>
        <p:nvPicPr>
          <p:cNvPr id="25" name="그림 2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9C334D-0068-200C-FE80-D1312FAF8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7" b="1119"/>
          <a:stretch>
            <a:fillRect/>
          </a:stretch>
        </p:blipFill>
        <p:spPr>
          <a:xfrm>
            <a:off x="6141336" y="884233"/>
            <a:ext cx="3035300" cy="4457700"/>
          </a:xfrm>
          <a:custGeom>
            <a:avLst/>
            <a:gdLst>
              <a:gd name="connsiteX0" fmla="*/ 237081 w 3035300"/>
              <a:gd name="connsiteY0" fmla="*/ 0 h 4457700"/>
              <a:gd name="connsiteX1" fmla="*/ 2785519 w 3035300"/>
              <a:gd name="connsiteY1" fmla="*/ 0 h 4457700"/>
              <a:gd name="connsiteX2" fmla="*/ 3020512 w 3035300"/>
              <a:gd name="connsiteY2" fmla="*/ 97338 h 4457700"/>
              <a:gd name="connsiteX3" fmla="*/ 3035300 w 3035300"/>
              <a:gd name="connsiteY3" fmla="*/ 115261 h 4457700"/>
              <a:gd name="connsiteX4" fmla="*/ 3035300 w 3035300"/>
              <a:gd name="connsiteY4" fmla="*/ 4342440 h 4457700"/>
              <a:gd name="connsiteX5" fmla="*/ 3020512 w 3035300"/>
              <a:gd name="connsiteY5" fmla="*/ 4360363 h 4457700"/>
              <a:gd name="connsiteX6" fmla="*/ 2785519 w 3035300"/>
              <a:gd name="connsiteY6" fmla="*/ 4457700 h 4457700"/>
              <a:gd name="connsiteX7" fmla="*/ 237081 w 3035300"/>
              <a:gd name="connsiteY7" fmla="*/ 4457700 h 4457700"/>
              <a:gd name="connsiteX8" fmla="*/ 2088 w 3035300"/>
              <a:gd name="connsiteY8" fmla="*/ 4360363 h 4457700"/>
              <a:gd name="connsiteX9" fmla="*/ 0 w 3035300"/>
              <a:gd name="connsiteY9" fmla="*/ 4357832 h 4457700"/>
              <a:gd name="connsiteX10" fmla="*/ 0 w 3035300"/>
              <a:gd name="connsiteY10" fmla="*/ 99868 h 4457700"/>
              <a:gd name="connsiteX11" fmla="*/ 2088 w 3035300"/>
              <a:gd name="connsiteY11" fmla="*/ 97338 h 4457700"/>
              <a:gd name="connsiteX12" fmla="*/ 237081 w 3035300"/>
              <a:gd name="connsiteY12" fmla="*/ 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5300" h="4457700">
                <a:moveTo>
                  <a:pt x="237081" y="0"/>
                </a:moveTo>
                <a:lnTo>
                  <a:pt x="2785519" y="0"/>
                </a:lnTo>
                <a:cubicBezTo>
                  <a:pt x="2877289" y="0"/>
                  <a:pt x="2960372" y="37198"/>
                  <a:pt x="3020512" y="97338"/>
                </a:cubicBezTo>
                <a:lnTo>
                  <a:pt x="3035300" y="115261"/>
                </a:lnTo>
                <a:lnTo>
                  <a:pt x="3035300" y="4342440"/>
                </a:lnTo>
                <a:lnTo>
                  <a:pt x="3020512" y="4360363"/>
                </a:lnTo>
                <a:cubicBezTo>
                  <a:pt x="2960372" y="4420503"/>
                  <a:pt x="2877289" y="4457700"/>
                  <a:pt x="2785519" y="4457700"/>
                </a:cubicBezTo>
                <a:lnTo>
                  <a:pt x="237081" y="4457700"/>
                </a:lnTo>
                <a:cubicBezTo>
                  <a:pt x="145311" y="4457700"/>
                  <a:pt x="62228" y="4420503"/>
                  <a:pt x="2088" y="4360363"/>
                </a:cubicBezTo>
                <a:lnTo>
                  <a:pt x="0" y="4357832"/>
                </a:lnTo>
                <a:lnTo>
                  <a:pt x="0" y="99868"/>
                </a:lnTo>
                <a:lnTo>
                  <a:pt x="2088" y="97338"/>
                </a:lnTo>
                <a:cubicBezTo>
                  <a:pt x="62228" y="37198"/>
                  <a:pt x="145311" y="0"/>
                  <a:pt x="237081" y="0"/>
                </a:cubicBezTo>
                <a:close/>
              </a:path>
            </a:pathLst>
          </a:custGeom>
        </p:spPr>
      </p:pic>
      <p:pic>
        <p:nvPicPr>
          <p:cNvPr id="26" name="그림 25" descr="텍스트, 슬롯 머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10C079-22B2-ED6F-5DDB-683187035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8" b="1512"/>
          <a:stretch>
            <a:fillRect/>
          </a:stretch>
        </p:blipFill>
        <p:spPr>
          <a:xfrm>
            <a:off x="9187269" y="884233"/>
            <a:ext cx="2978150" cy="4457700"/>
          </a:xfrm>
          <a:custGeom>
            <a:avLst/>
            <a:gdLst>
              <a:gd name="connsiteX0" fmla="*/ 208506 w 2978150"/>
              <a:gd name="connsiteY0" fmla="*/ 0 h 4457700"/>
              <a:gd name="connsiteX1" fmla="*/ 2756944 w 2978150"/>
              <a:gd name="connsiteY1" fmla="*/ 0 h 4457700"/>
              <a:gd name="connsiteX2" fmla="*/ 2942753 w 2978150"/>
              <a:gd name="connsiteY2" fmla="*/ 56757 h 4457700"/>
              <a:gd name="connsiteX3" fmla="*/ 2978150 w 2978150"/>
              <a:gd name="connsiteY3" fmla="*/ 85962 h 4457700"/>
              <a:gd name="connsiteX4" fmla="*/ 2978150 w 2978150"/>
              <a:gd name="connsiteY4" fmla="*/ 4371738 h 4457700"/>
              <a:gd name="connsiteX5" fmla="*/ 2942753 w 2978150"/>
              <a:gd name="connsiteY5" fmla="*/ 4400943 h 4457700"/>
              <a:gd name="connsiteX6" fmla="*/ 2756944 w 2978150"/>
              <a:gd name="connsiteY6" fmla="*/ 4457700 h 4457700"/>
              <a:gd name="connsiteX7" fmla="*/ 208506 w 2978150"/>
              <a:gd name="connsiteY7" fmla="*/ 4457700 h 4457700"/>
              <a:gd name="connsiteX8" fmla="*/ 22697 w 2978150"/>
              <a:gd name="connsiteY8" fmla="*/ 4400943 h 4457700"/>
              <a:gd name="connsiteX9" fmla="*/ 0 w 2978150"/>
              <a:gd name="connsiteY9" fmla="*/ 4382217 h 4457700"/>
              <a:gd name="connsiteX10" fmla="*/ 0 w 2978150"/>
              <a:gd name="connsiteY10" fmla="*/ 75484 h 4457700"/>
              <a:gd name="connsiteX11" fmla="*/ 22697 w 2978150"/>
              <a:gd name="connsiteY11" fmla="*/ 56757 h 4457700"/>
              <a:gd name="connsiteX12" fmla="*/ 208506 w 2978150"/>
              <a:gd name="connsiteY12" fmla="*/ 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78150" h="4457700">
                <a:moveTo>
                  <a:pt x="208506" y="0"/>
                </a:moveTo>
                <a:lnTo>
                  <a:pt x="2756944" y="0"/>
                </a:lnTo>
                <a:cubicBezTo>
                  <a:pt x="2825772" y="0"/>
                  <a:pt x="2889713" y="20924"/>
                  <a:pt x="2942753" y="56757"/>
                </a:cubicBezTo>
                <a:lnTo>
                  <a:pt x="2978150" y="85962"/>
                </a:lnTo>
                <a:lnTo>
                  <a:pt x="2978150" y="4371738"/>
                </a:lnTo>
                <a:lnTo>
                  <a:pt x="2942753" y="4400943"/>
                </a:lnTo>
                <a:cubicBezTo>
                  <a:pt x="2889713" y="4436777"/>
                  <a:pt x="2825772" y="4457700"/>
                  <a:pt x="2756944" y="4457700"/>
                </a:cubicBezTo>
                <a:lnTo>
                  <a:pt x="208506" y="4457700"/>
                </a:lnTo>
                <a:cubicBezTo>
                  <a:pt x="139678" y="4457700"/>
                  <a:pt x="75737" y="4436777"/>
                  <a:pt x="22697" y="4400943"/>
                </a:cubicBezTo>
                <a:lnTo>
                  <a:pt x="0" y="4382217"/>
                </a:lnTo>
                <a:lnTo>
                  <a:pt x="0" y="75484"/>
                </a:lnTo>
                <a:lnTo>
                  <a:pt x="22697" y="56757"/>
                </a:lnTo>
                <a:cubicBezTo>
                  <a:pt x="75737" y="20924"/>
                  <a:pt x="139678" y="0"/>
                  <a:pt x="208506" y="0"/>
                </a:cubicBezTo>
                <a:close/>
              </a:path>
            </a:pathLst>
          </a:cu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CBF50F7-516B-96E4-813B-A144B0951FEB}"/>
              </a:ext>
            </a:extLst>
          </p:cNvPr>
          <p:cNvSpPr/>
          <p:nvPr/>
        </p:nvSpPr>
        <p:spPr>
          <a:xfrm>
            <a:off x="212651" y="5539563"/>
            <a:ext cx="11812772" cy="1084521"/>
          </a:xfrm>
          <a:prstGeom prst="roundRect">
            <a:avLst/>
          </a:prstGeom>
          <a:solidFill>
            <a:srgbClr val="E8E8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광물끼리 접촉할 때 다음단계의 광물로 변하면서 각 광물별로 책정된 점수를 획득할 수 있습니다</a:t>
            </a:r>
            <a:r>
              <a:rPr lang="en-US" altLang="ko-KR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r>
              <a:rPr lang="ko-KR" altLang="en-US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 많은 점수를 얻어 높은 랭킹에 도전해보세요</a:t>
            </a:r>
            <a:r>
              <a:rPr lang="en-US" altLang="ko-KR" sz="2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5B9ABB-42D0-3CAC-3DB0-4E89D3B98FCB}"/>
              </a:ext>
            </a:extLst>
          </p:cNvPr>
          <p:cNvGrpSpPr/>
          <p:nvPr/>
        </p:nvGrpSpPr>
        <p:grpSpPr>
          <a:xfrm>
            <a:off x="137697" y="99403"/>
            <a:ext cx="4699154" cy="784830"/>
            <a:chOff x="137697" y="99403"/>
            <a:chExt cx="4699154" cy="7848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7D473B-0D51-7338-FDA4-0D9C39E1137B}"/>
                </a:ext>
              </a:extLst>
            </p:cNvPr>
            <p:cNvSpPr txBox="1"/>
            <p:nvPr/>
          </p:nvSpPr>
          <p:spPr>
            <a:xfrm>
              <a:off x="340549" y="99403"/>
              <a:ext cx="449630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5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플레이 방법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86F9242-821B-8E12-A491-5A0EB6F2BBEB}"/>
                </a:ext>
              </a:extLst>
            </p:cNvPr>
            <p:cNvSpPr/>
            <p:nvPr/>
          </p:nvSpPr>
          <p:spPr>
            <a:xfrm>
              <a:off x="137697" y="99403"/>
              <a:ext cx="190437" cy="784830"/>
            </a:xfrm>
            <a:prstGeom prst="roundRect">
              <a:avLst/>
            </a:prstGeom>
            <a:solidFill>
              <a:srgbClr val="CCD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35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C0BD7-804E-8C98-4589-0F70BFE56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추상적 인 모양과 별과 우주 배경입니다. | 프리미엄 벡터">
            <a:extLst>
              <a:ext uri="{FF2B5EF4-FFF2-40B4-BE49-F238E27FC236}">
                <a16:creationId xmlns:a16="http://schemas.microsoft.com/office/drawing/2014/main" id="{9ED05DAC-7BFC-E519-90B3-33D0110A5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9344D8-58A1-DF62-F627-4435A867F5F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A68D7-5A0A-F548-F2A2-D40ACD3A10A1}"/>
              </a:ext>
            </a:extLst>
          </p:cNvPr>
          <p:cNvSpPr txBox="1"/>
          <p:nvPr/>
        </p:nvSpPr>
        <p:spPr>
          <a:xfrm>
            <a:off x="-3028" y="2004345"/>
            <a:ext cx="12191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및 출시과정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909F3C-A322-E2C6-87A1-B32146E1AC9D}"/>
              </a:ext>
            </a:extLst>
          </p:cNvPr>
          <p:cNvCxnSpPr/>
          <p:nvPr/>
        </p:nvCxnSpPr>
        <p:spPr>
          <a:xfrm>
            <a:off x="0" y="59016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A0B5D905-72BB-5B42-99C1-06556A55B9F4}"/>
              </a:ext>
            </a:extLst>
          </p:cNvPr>
          <p:cNvSpPr/>
          <p:nvPr/>
        </p:nvSpPr>
        <p:spPr>
          <a:xfrm>
            <a:off x="839973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DC555C9-C5F5-0CAF-33C5-DA5571673EA2}"/>
              </a:ext>
            </a:extLst>
          </p:cNvPr>
          <p:cNvSpPr/>
          <p:nvPr/>
        </p:nvSpPr>
        <p:spPr>
          <a:xfrm>
            <a:off x="3904512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및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출시과정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F0B90C7-E505-71DA-91B2-60F8E6808A9D}"/>
              </a:ext>
            </a:extLst>
          </p:cNvPr>
          <p:cNvSpPr/>
          <p:nvPr/>
        </p:nvSpPr>
        <p:spPr>
          <a:xfrm>
            <a:off x="6969051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출시이후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80EF4EC-08D9-B332-E21C-A051D455CA22}"/>
              </a:ext>
            </a:extLst>
          </p:cNvPr>
          <p:cNvSpPr/>
          <p:nvPr/>
        </p:nvSpPr>
        <p:spPr>
          <a:xfrm>
            <a:off x="10033591" y="5242442"/>
            <a:ext cx="1318436" cy="1318436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F08C86-A171-9E8E-C343-2F4A4C59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74" b="94402" l="7662" r="91228">
                        <a14:foregroundMark x1="52891" y1="92719" x2="52891" y2="92719"/>
                        <a14:foregroundMark x1="57135" y1="87669" x2="53774" y2="91731"/>
                        <a14:foregroundMark x1="29621" y1="94402" x2="29621" y2="94402"/>
                        <a14:foregroundMark x1="31045" y1="93999" x2="31045" y2="93999"/>
                        <a14:foregroundMark x1="7662" y1="63813" x2="7662" y2="63813"/>
                        <a14:foregroundMark x1="7776" y1="59056" x2="7662" y2="65203"/>
                        <a14:foregroundMark x1="91228" y1="38127" x2="91228" y2="38127"/>
                        <a14:foregroundMark x1="91114" y1="45005" x2="91114" y2="45005"/>
                        <a14:foregroundMark x1="41954" y1="9074" x2="41954" y2="9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5205" y="4356810"/>
            <a:ext cx="1137742" cy="88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2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3922</TotalTime>
  <Words>1490</Words>
  <Application>Microsoft Office PowerPoint</Application>
  <PresentationFormat>와이드스크린</PresentationFormat>
  <Paragraphs>561</Paragraphs>
  <Slides>37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lemon1576@naver.com</dc:creator>
  <cp:lastModifiedBy>lemon1576@naver.com</cp:lastModifiedBy>
  <cp:revision>22</cp:revision>
  <dcterms:created xsi:type="dcterms:W3CDTF">2025-06-13T08:21:09Z</dcterms:created>
  <dcterms:modified xsi:type="dcterms:W3CDTF">2025-06-22T08:45:23Z</dcterms:modified>
</cp:coreProperties>
</file>